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93" r:id="rId3"/>
    <p:sldId id="273" r:id="rId4"/>
    <p:sldId id="259" r:id="rId5"/>
    <p:sldId id="282" r:id="rId6"/>
    <p:sldId id="260" r:id="rId7"/>
    <p:sldId id="290" r:id="rId8"/>
    <p:sldId id="294" r:id="rId9"/>
    <p:sldId id="280" r:id="rId10"/>
    <p:sldId id="267" r:id="rId11"/>
    <p:sldId id="295" r:id="rId12"/>
    <p:sldId id="283" r:id="rId13"/>
    <p:sldId id="284" r:id="rId14"/>
    <p:sldId id="296" r:id="rId15"/>
    <p:sldId id="261" r:id="rId16"/>
    <p:sldId id="275" r:id="rId17"/>
    <p:sldId id="297" r:id="rId18"/>
    <p:sldId id="287" r:id="rId19"/>
    <p:sldId id="289" r:id="rId20"/>
    <p:sldId id="278"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2" autoAdjust="0"/>
    <p:restoredTop sz="94660"/>
  </p:normalViewPr>
  <p:slideViewPr>
    <p:cSldViewPr snapToGrid="0">
      <p:cViewPr varScale="1">
        <p:scale>
          <a:sx n="71" d="100"/>
          <a:sy n="71" d="100"/>
        </p:scale>
        <p:origin x="67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063BCB1-367A-4941-87DC-CDA6AB616592}" type="datetimeFigureOut">
              <a:rPr lang="en-GB" smtClean="0"/>
              <a:t>16/09/2025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BB9AD0B-CE92-49A0-BE48-4C65B0967284}" type="slidenum">
              <a:rPr lang="en-GB" smtClean="0"/>
              <a:t>‹#›</a:t>
            </a:fld>
            <a:endParaRPr lang="en-GB"/>
          </a:p>
        </p:txBody>
      </p:sp>
    </p:spTree>
    <p:extLst>
      <p:ext uri="{BB962C8B-B14F-4D97-AF65-F5344CB8AC3E}">
        <p14:creationId xmlns:p14="http://schemas.microsoft.com/office/powerpoint/2010/main" val="4122373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5742CEA8-D9CE-49E0-94DF-68E40ECB076E}" type="datetimeFigureOut">
              <a:rPr lang="en-GB" smtClean="0"/>
              <a:t>16/09/2025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71F5C688-45E0-43D6-A0B8-CC776F300717}" type="slidenum">
              <a:rPr lang="en-GB" smtClean="0"/>
              <a:t>‹#›</a:t>
            </a:fld>
            <a:endParaRPr lang="en-GB"/>
          </a:p>
        </p:txBody>
      </p:sp>
    </p:spTree>
    <p:extLst>
      <p:ext uri="{BB962C8B-B14F-4D97-AF65-F5344CB8AC3E}">
        <p14:creationId xmlns:p14="http://schemas.microsoft.com/office/powerpoint/2010/main" val="3263353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FM</a:t>
            </a:r>
          </a:p>
        </p:txBody>
      </p:sp>
      <p:sp>
        <p:nvSpPr>
          <p:cNvPr id="4" name="Slide Number Placeholder 3"/>
          <p:cNvSpPr>
            <a:spLocks noGrp="1"/>
          </p:cNvSpPr>
          <p:nvPr>
            <p:ph type="sldNum" sz="quarter" idx="10"/>
          </p:nvPr>
        </p:nvSpPr>
        <p:spPr/>
        <p:txBody>
          <a:bodyPr/>
          <a:lstStyle/>
          <a:p>
            <a:fld id="{80096B33-1775-4E7D-9852-F30035B68D21}" type="slidenum">
              <a:rPr lang="en-GB" smtClean="0"/>
              <a:t>12</a:t>
            </a:fld>
            <a:endParaRPr lang="en-GB"/>
          </a:p>
        </p:txBody>
      </p:sp>
    </p:spTree>
    <p:extLst>
      <p:ext uri="{BB962C8B-B14F-4D97-AF65-F5344CB8AC3E}">
        <p14:creationId xmlns:p14="http://schemas.microsoft.com/office/powerpoint/2010/main" val="210778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FM</a:t>
            </a:r>
          </a:p>
        </p:txBody>
      </p:sp>
      <p:sp>
        <p:nvSpPr>
          <p:cNvPr id="4" name="Slide Number Placeholder 3"/>
          <p:cNvSpPr>
            <a:spLocks noGrp="1"/>
          </p:cNvSpPr>
          <p:nvPr>
            <p:ph type="sldNum" sz="quarter" idx="10"/>
          </p:nvPr>
        </p:nvSpPr>
        <p:spPr/>
        <p:txBody>
          <a:bodyPr/>
          <a:lstStyle/>
          <a:p>
            <a:fld id="{80096B33-1775-4E7D-9852-F30035B68D21}" type="slidenum">
              <a:rPr lang="en-GB" smtClean="0"/>
              <a:t>13</a:t>
            </a:fld>
            <a:endParaRPr lang="en-GB"/>
          </a:p>
        </p:txBody>
      </p:sp>
    </p:spTree>
    <p:extLst>
      <p:ext uri="{BB962C8B-B14F-4D97-AF65-F5344CB8AC3E}">
        <p14:creationId xmlns:p14="http://schemas.microsoft.com/office/powerpoint/2010/main" val="22480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FM</a:t>
            </a:r>
          </a:p>
        </p:txBody>
      </p:sp>
      <p:sp>
        <p:nvSpPr>
          <p:cNvPr id="4" name="Slide Number Placeholder 3"/>
          <p:cNvSpPr>
            <a:spLocks noGrp="1"/>
          </p:cNvSpPr>
          <p:nvPr>
            <p:ph type="sldNum" sz="quarter" idx="10"/>
          </p:nvPr>
        </p:nvSpPr>
        <p:spPr/>
        <p:txBody>
          <a:bodyPr/>
          <a:lstStyle/>
          <a:p>
            <a:fld id="{80096B33-1775-4E7D-9852-F30035B68D21}" type="slidenum">
              <a:rPr lang="en-GB" smtClean="0"/>
              <a:t>14</a:t>
            </a:fld>
            <a:endParaRPr lang="en-GB"/>
          </a:p>
        </p:txBody>
      </p:sp>
    </p:spTree>
    <p:extLst>
      <p:ext uri="{BB962C8B-B14F-4D97-AF65-F5344CB8AC3E}">
        <p14:creationId xmlns:p14="http://schemas.microsoft.com/office/powerpoint/2010/main" val="365331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BD3B18-0BDD-4DBA-B417-B4DDE4F781A9}"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24137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BD3B18-0BDD-4DBA-B417-B4DDE4F781A9}"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282685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BD3B18-0BDD-4DBA-B417-B4DDE4F781A9}"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206133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BD3B18-0BDD-4DBA-B417-B4DDE4F781A9}"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194523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BD3B18-0BDD-4DBA-B417-B4DDE4F781A9}"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306362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BD3B18-0BDD-4DBA-B417-B4DDE4F781A9}"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37256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BD3B18-0BDD-4DBA-B417-B4DDE4F781A9}" type="datetimeFigureOut">
              <a:rPr lang="en-GB" smtClean="0"/>
              <a:t>16/09/2025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249291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BD3B18-0BDD-4DBA-B417-B4DDE4F781A9}" type="datetimeFigureOut">
              <a:rPr lang="en-GB" smtClean="0"/>
              <a:t>16/09/2025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119605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D3B18-0BDD-4DBA-B417-B4DDE4F781A9}" type="datetimeFigureOut">
              <a:rPr lang="en-GB" smtClean="0"/>
              <a:t>16/09/2025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249470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BD3B18-0BDD-4DBA-B417-B4DDE4F781A9}"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415920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BD3B18-0BDD-4DBA-B417-B4DDE4F781A9}"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4D16D-A894-463B-A062-5F95D88699EC}" type="slidenum">
              <a:rPr lang="en-GB" smtClean="0"/>
              <a:t>‹#›</a:t>
            </a:fld>
            <a:endParaRPr lang="en-GB"/>
          </a:p>
        </p:txBody>
      </p:sp>
    </p:spTree>
    <p:extLst>
      <p:ext uri="{BB962C8B-B14F-4D97-AF65-F5344CB8AC3E}">
        <p14:creationId xmlns:p14="http://schemas.microsoft.com/office/powerpoint/2010/main" val="23374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D3B18-0BDD-4DBA-B417-B4DDE4F781A9}" type="datetimeFigureOut">
              <a:rPr lang="en-GB" smtClean="0"/>
              <a:t>16/09/2025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4D16D-A894-463B-A062-5F95D88699EC}" type="slidenum">
              <a:rPr lang="en-GB" smtClean="0"/>
              <a:t>‹#›</a:t>
            </a:fld>
            <a:endParaRPr lang="en-GB"/>
          </a:p>
        </p:txBody>
      </p:sp>
    </p:spTree>
    <p:extLst>
      <p:ext uri="{BB962C8B-B14F-4D97-AF65-F5344CB8AC3E}">
        <p14:creationId xmlns:p14="http://schemas.microsoft.com/office/powerpoint/2010/main" val="1261694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566" y="1952395"/>
            <a:ext cx="6661170" cy="2988053"/>
          </a:xfrm>
        </p:spPr>
        <p:txBody>
          <a:bodyPr>
            <a:normAutofit/>
          </a:bodyPr>
          <a:lstStyle/>
          <a:p>
            <a:r>
              <a:rPr lang="en-GB" dirty="0"/>
              <a:t>Welcome</a:t>
            </a:r>
            <a:br>
              <a:rPr lang="en-GB" dirty="0"/>
            </a:br>
            <a:r>
              <a:rPr lang="en-GB" dirty="0"/>
              <a:t>Year 3 &amp; 4  Parents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88" y="876703"/>
            <a:ext cx="6451906" cy="1716372"/>
          </a:xfrm>
          <a:prstGeom prst="rect">
            <a:avLst/>
          </a:prstGeom>
        </p:spPr>
      </p:pic>
      <p:pic>
        <p:nvPicPr>
          <p:cNvPr id="3" name="Picture 2"/>
          <p:cNvPicPr>
            <a:picLocks noChangeAspect="1"/>
          </p:cNvPicPr>
          <p:nvPr/>
        </p:nvPicPr>
        <p:blipFill>
          <a:blip r:embed="rId3"/>
          <a:stretch>
            <a:fillRect/>
          </a:stretch>
        </p:blipFill>
        <p:spPr>
          <a:xfrm>
            <a:off x="7076736" y="1632135"/>
            <a:ext cx="4133333" cy="3628571"/>
          </a:xfrm>
          <a:prstGeom prst="rect">
            <a:avLst/>
          </a:prstGeom>
        </p:spPr>
      </p:pic>
      <p:sp>
        <p:nvSpPr>
          <p:cNvPr id="5" name="TextBox 4">
            <a:extLst>
              <a:ext uri="{FF2B5EF4-FFF2-40B4-BE49-F238E27FC236}">
                <a16:creationId xmlns:a16="http://schemas.microsoft.com/office/drawing/2014/main" id="{BCF21D9A-838E-4806-BEA4-5534D263E457}"/>
              </a:ext>
            </a:extLst>
          </p:cNvPr>
          <p:cNvSpPr txBox="1"/>
          <p:nvPr/>
        </p:nvSpPr>
        <p:spPr>
          <a:xfrm>
            <a:off x="299188" y="6400800"/>
            <a:ext cx="411908" cy="369332"/>
          </a:xfrm>
          <a:prstGeom prst="rect">
            <a:avLst/>
          </a:prstGeom>
          <a:noFill/>
        </p:spPr>
        <p:txBody>
          <a:bodyPr wrap="none" rtlCol="0">
            <a:spAutoFit/>
          </a:bodyPr>
          <a:lstStyle/>
          <a:p>
            <a:r>
              <a:rPr lang="en-GB" dirty="0"/>
              <a:t>AT</a:t>
            </a:r>
          </a:p>
        </p:txBody>
      </p:sp>
    </p:spTree>
    <p:extLst>
      <p:ext uri="{BB962C8B-B14F-4D97-AF65-F5344CB8AC3E}">
        <p14:creationId xmlns:p14="http://schemas.microsoft.com/office/powerpoint/2010/main" val="149503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10" y="-400833"/>
            <a:ext cx="6176356" cy="1325563"/>
          </a:xfrm>
        </p:spPr>
        <p:txBody>
          <a:bodyPr>
            <a:normAutofit/>
          </a:bodyPr>
          <a:lstStyle/>
          <a:p>
            <a:r>
              <a:rPr lang="en-GB" sz="3200" b="1" u="sng" dirty="0">
                <a:latin typeface="+mn-lt"/>
              </a:rPr>
              <a:t>Termly Topic Overview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626" y="140534"/>
            <a:ext cx="2326404" cy="618883"/>
          </a:xfrm>
          <a:prstGeom prst="rect">
            <a:avLst/>
          </a:prstGeom>
        </p:spPr>
      </p:pic>
      <p:pic>
        <p:nvPicPr>
          <p:cNvPr id="4" name="Picture 3"/>
          <p:cNvPicPr>
            <a:picLocks noChangeAspect="1"/>
          </p:cNvPicPr>
          <p:nvPr/>
        </p:nvPicPr>
        <p:blipFill>
          <a:blip r:embed="rId3"/>
          <a:stretch>
            <a:fillRect/>
          </a:stretch>
        </p:blipFill>
        <p:spPr>
          <a:xfrm>
            <a:off x="475558" y="606483"/>
            <a:ext cx="9225395" cy="6053154"/>
          </a:xfrm>
          <a:prstGeom prst="rect">
            <a:avLst/>
          </a:prstGeom>
        </p:spPr>
      </p:pic>
      <p:sp>
        <p:nvSpPr>
          <p:cNvPr id="6" name="TextBox 5"/>
          <p:cNvSpPr txBox="1"/>
          <p:nvPr/>
        </p:nvSpPr>
        <p:spPr>
          <a:xfrm>
            <a:off x="9908771" y="1961804"/>
            <a:ext cx="1878676" cy="1477328"/>
          </a:xfrm>
          <a:prstGeom prst="rect">
            <a:avLst/>
          </a:prstGeom>
          <a:noFill/>
        </p:spPr>
        <p:txBody>
          <a:bodyPr wrap="square" rtlCol="0">
            <a:spAutoFit/>
          </a:bodyPr>
          <a:lstStyle/>
          <a:p>
            <a:r>
              <a:rPr lang="en-US" dirty="0"/>
              <a:t>This can be found on the School Website In the Year group pages</a:t>
            </a:r>
          </a:p>
          <a:p>
            <a:endParaRPr lang="en-US" dirty="0"/>
          </a:p>
        </p:txBody>
      </p:sp>
      <p:sp>
        <p:nvSpPr>
          <p:cNvPr id="3" name="TextBox 2">
            <a:extLst>
              <a:ext uri="{FF2B5EF4-FFF2-40B4-BE49-F238E27FC236}">
                <a16:creationId xmlns:a16="http://schemas.microsoft.com/office/drawing/2014/main" id="{7AC0EC4D-2BC5-4CE5-A1AD-F5492980D0CF}"/>
              </a:ext>
            </a:extLst>
          </p:cNvPr>
          <p:cNvSpPr txBox="1"/>
          <p:nvPr/>
        </p:nvSpPr>
        <p:spPr>
          <a:xfrm>
            <a:off x="147918" y="6454588"/>
            <a:ext cx="394660" cy="369332"/>
          </a:xfrm>
          <a:prstGeom prst="rect">
            <a:avLst/>
          </a:prstGeom>
          <a:noFill/>
        </p:spPr>
        <p:txBody>
          <a:bodyPr wrap="none" rtlCol="0">
            <a:spAutoFit/>
          </a:bodyPr>
          <a:lstStyle/>
          <a:p>
            <a:r>
              <a:rPr lang="en-GB" dirty="0"/>
              <a:t>LE</a:t>
            </a:r>
          </a:p>
        </p:txBody>
      </p:sp>
    </p:spTree>
    <p:extLst>
      <p:ext uri="{BB962C8B-B14F-4D97-AF65-F5344CB8AC3E}">
        <p14:creationId xmlns:p14="http://schemas.microsoft.com/office/powerpoint/2010/main" val="1767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4" y="-388307"/>
            <a:ext cx="6176356" cy="1325563"/>
          </a:xfrm>
        </p:spPr>
        <p:txBody>
          <a:bodyPr>
            <a:normAutofit/>
          </a:bodyPr>
          <a:lstStyle/>
          <a:p>
            <a:r>
              <a:rPr lang="en-GB" sz="3200" b="1" u="sng" dirty="0">
                <a:latin typeface="+mn-lt"/>
              </a:rPr>
              <a:t>Termly Topic Overview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626" y="140534"/>
            <a:ext cx="2326404" cy="618883"/>
          </a:xfrm>
          <a:prstGeom prst="rect">
            <a:avLst/>
          </a:prstGeom>
        </p:spPr>
      </p:pic>
      <p:pic>
        <p:nvPicPr>
          <p:cNvPr id="4" name="Picture 3"/>
          <p:cNvPicPr>
            <a:picLocks noChangeAspect="1"/>
          </p:cNvPicPr>
          <p:nvPr/>
        </p:nvPicPr>
        <p:blipFill>
          <a:blip r:embed="rId3"/>
          <a:stretch>
            <a:fillRect/>
          </a:stretch>
        </p:blipFill>
        <p:spPr>
          <a:xfrm>
            <a:off x="315884" y="759417"/>
            <a:ext cx="9131964" cy="5988869"/>
          </a:xfrm>
          <a:prstGeom prst="rect">
            <a:avLst/>
          </a:prstGeom>
        </p:spPr>
      </p:pic>
      <p:sp>
        <p:nvSpPr>
          <p:cNvPr id="6" name="TextBox 5"/>
          <p:cNvSpPr txBox="1"/>
          <p:nvPr/>
        </p:nvSpPr>
        <p:spPr>
          <a:xfrm>
            <a:off x="9908771" y="1961804"/>
            <a:ext cx="1878676" cy="1477328"/>
          </a:xfrm>
          <a:prstGeom prst="rect">
            <a:avLst/>
          </a:prstGeom>
          <a:noFill/>
        </p:spPr>
        <p:txBody>
          <a:bodyPr wrap="square" rtlCol="0">
            <a:spAutoFit/>
          </a:bodyPr>
          <a:lstStyle/>
          <a:p>
            <a:r>
              <a:rPr lang="en-US" dirty="0"/>
              <a:t>This can be found on the School Website In the Year group pages</a:t>
            </a:r>
          </a:p>
          <a:p>
            <a:endParaRPr lang="en-US" dirty="0"/>
          </a:p>
        </p:txBody>
      </p:sp>
      <p:sp>
        <p:nvSpPr>
          <p:cNvPr id="3" name="TextBox 2">
            <a:extLst>
              <a:ext uri="{FF2B5EF4-FFF2-40B4-BE49-F238E27FC236}">
                <a16:creationId xmlns:a16="http://schemas.microsoft.com/office/drawing/2014/main" id="{976AD0E8-EB3C-4581-A25D-E6CCA51DE899}"/>
              </a:ext>
            </a:extLst>
          </p:cNvPr>
          <p:cNvSpPr txBox="1"/>
          <p:nvPr/>
        </p:nvSpPr>
        <p:spPr>
          <a:xfrm>
            <a:off x="174812" y="6535271"/>
            <a:ext cx="434734" cy="369332"/>
          </a:xfrm>
          <a:prstGeom prst="rect">
            <a:avLst/>
          </a:prstGeom>
          <a:noFill/>
        </p:spPr>
        <p:txBody>
          <a:bodyPr wrap="none" rtlCol="0">
            <a:spAutoFit/>
          </a:bodyPr>
          <a:lstStyle/>
          <a:p>
            <a:r>
              <a:rPr lang="en-GB" dirty="0"/>
              <a:t>VP</a:t>
            </a:r>
          </a:p>
        </p:txBody>
      </p:sp>
    </p:spTree>
    <p:extLst>
      <p:ext uri="{BB962C8B-B14F-4D97-AF65-F5344CB8AC3E}">
        <p14:creationId xmlns:p14="http://schemas.microsoft.com/office/powerpoint/2010/main" val="218014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5" y="105817"/>
            <a:ext cx="10515600" cy="1325563"/>
          </a:xfrm>
        </p:spPr>
        <p:txBody>
          <a:bodyPr>
            <a:normAutofit/>
          </a:bodyPr>
          <a:lstStyle/>
          <a:p>
            <a:r>
              <a:rPr lang="en-GB" sz="3600" b="1" u="sng" dirty="0">
                <a:latin typeface="+mn-lt"/>
              </a:rPr>
              <a:t>Behaviour Expectations</a:t>
            </a:r>
          </a:p>
        </p:txBody>
      </p:sp>
      <p:sp>
        <p:nvSpPr>
          <p:cNvPr id="3" name="Content Placeholder 2"/>
          <p:cNvSpPr>
            <a:spLocks noGrp="1"/>
          </p:cNvSpPr>
          <p:nvPr>
            <p:ph idx="1"/>
          </p:nvPr>
        </p:nvSpPr>
        <p:spPr>
          <a:xfrm>
            <a:off x="196755" y="1296537"/>
            <a:ext cx="7534081" cy="5336275"/>
          </a:xfrm>
        </p:spPr>
        <p:txBody>
          <a:bodyPr>
            <a:normAutofit/>
          </a:bodyPr>
          <a:lstStyle/>
          <a:p>
            <a:pPr marL="0" indent="0">
              <a:buNone/>
            </a:pPr>
            <a:r>
              <a:rPr lang="en-GB" sz="2400" dirty="0"/>
              <a:t>Children are expected to:</a:t>
            </a:r>
          </a:p>
          <a:p>
            <a:pPr marL="0" indent="0">
              <a:buNone/>
            </a:pPr>
            <a:r>
              <a:rPr lang="en-GB" sz="2400" dirty="0"/>
              <a:t>	actively participate in lessons.</a:t>
            </a:r>
            <a:endParaRPr lang="en-GB" sz="2400" i="1" dirty="0"/>
          </a:p>
          <a:p>
            <a:pPr marL="0" indent="0">
              <a:buNone/>
            </a:pPr>
            <a:r>
              <a:rPr lang="en-GB" sz="2400" i="1" dirty="0"/>
              <a:t>		</a:t>
            </a:r>
            <a:r>
              <a:rPr lang="en-GB" sz="1800" i="1" dirty="0"/>
              <a:t>- listen and join in discussions</a:t>
            </a:r>
            <a:r>
              <a:rPr lang="en-GB" sz="1800" dirty="0"/>
              <a:t> </a:t>
            </a:r>
          </a:p>
          <a:p>
            <a:pPr marL="0" indent="0">
              <a:buNone/>
            </a:pPr>
            <a:r>
              <a:rPr lang="en-GB" sz="600" dirty="0"/>
              <a:t>	</a:t>
            </a:r>
          </a:p>
          <a:p>
            <a:pPr marL="0" indent="0">
              <a:buNone/>
            </a:pPr>
            <a:r>
              <a:rPr lang="en-GB" sz="2400" dirty="0"/>
              <a:t>	take responsibility for their own learning.</a:t>
            </a:r>
          </a:p>
          <a:p>
            <a:pPr marL="0" indent="0">
              <a:buNone/>
            </a:pPr>
            <a:r>
              <a:rPr lang="en-GB" sz="2400" i="1" dirty="0"/>
              <a:t>		</a:t>
            </a:r>
            <a:r>
              <a:rPr lang="en-GB" sz="1800" i="1" dirty="0"/>
              <a:t>- work hard and try to achieve their best</a:t>
            </a:r>
          </a:p>
          <a:p>
            <a:pPr marL="0" indent="0">
              <a:buNone/>
            </a:pPr>
            <a:endParaRPr lang="en-GB" sz="100" dirty="0"/>
          </a:p>
          <a:p>
            <a:pPr marL="0" indent="0">
              <a:buNone/>
            </a:pPr>
            <a:r>
              <a:rPr lang="en-GB" sz="2400" dirty="0"/>
              <a:t>	move between spaces in class and work 	collaboratively with a range of children</a:t>
            </a:r>
          </a:p>
          <a:p>
            <a:pPr marL="0" indent="0">
              <a:buNone/>
            </a:pPr>
            <a:endParaRPr lang="en-GB" sz="500" dirty="0"/>
          </a:p>
          <a:p>
            <a:pPr marL="0" indent="0">
              <a:buNone/>
            </a:pPr>
            <a:r>
              <a:rPr lang="en-GB" sz="2400" dirty="0"/>
              <a:t>	show the same level of respect to every staff 	member, including lunch staff.</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095" y="284800"/>
            <a:ext cx="3637225" cy="967595"/>
          </a:xfrm>
          <a:prstGeom prst="rect">
            <a:avLst/>
          </a:prstGeom>
        </p:spPr>
      </p:pic>
      <p:pic>
        <p:nvPicPr>
          <p:cNvPr id="6" name="Picture 5"/>
          <p:cNvPicPr>
            <a:picLocks noChangeAspect="1"/>
          </p:cNvPicPr>
          <p:nvPr/>
        </p:nvPicPr>
        <p:blipFill>
          <a:blip r:embed="rId4"/>
          <a:stretch>
            <a:fillRect/>
          </a:stretch>
        </p:blipFill>
        <p:spPr>
          <a:xfrm>
            <a:off x="7154929" y="1610363"/>
            <a:ext cx="4133333" cy="3628571"/>
          </a:xfrm>
          <a:prstGeom prst="rect">
            <a:avLst/>
          </a:prstGeom>
        </p:spPr>
      </p:pic>
      <p:sp>
        <p:nvSpPr>
          <p:cNvPr id="5" name="TextBox 4">
            <a:extLst>
              <a:ext uri="{FF2B5EF4-FFF2-40B4-BE49-F238E27FC236}">
                <a16:creationId xmlns:a16="http://schemas.microsoft.com/office/drawing/2014/main" id="{EE9CDF31-9914-43C2-B2F7-191BEA2CFCA1}"/>
              </a:ext>
            </a:extLst>
          </p:cNvPr>
          <p:cNvSpPr txBox="1"/>
          <p:nvPr/>
        </p:nvSpPr>
        <p:spPr>
          <a:xfrm>
            <a:off x="196755" y="6400800"/>
            <a:ext cx="411908" cy="369332"/>
          </a:xfrm>
          <a:prstGeom prst="rect">
            <a:avLst/>
          </a:prstGeom>
          <a:noFill/>
        </p:spPr>
        <p:txBody>
          <a:bodyPr wrap="none" rtlCol="0">
            <a:spAutoFit/>
          </a:bodyPr>
          <a:lstStyle/>
          <a:p>
            <a:r>
              <a:rPr lang="en-GB" dirty="0"/>
              <a:t>AT</a:t>
            </a:r>
          </a:p>
        </p:txBody>
      </p:sp>
    </p:spTree>
    <p:extLst>
      <p:ext uri="{BB962C8B-B14F-4D97-AF65-F5344CB8AC3E}">
        <p14:creationId xmlns:p14="http://schemas.microsoft.com/office/powerpoint/2010/main" val="161196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1" y="8694"/>
            <a:ext cx="10515600" cy="1325563"/>
          </a:xfrm>
        </p:spPr>
        <p:txBody>
          <a:bodyPr>
            <a:normAutofit/>
          </a:bodyPr>
          <a:lstStyle/>
          <a:p>
            <a:r>
              <a:rPr lang="en-GB" sz="3600" b="1" u="sng" dirty="0">
                <a:latin typeface="+mn-lt"/>
              </a:rPr>
              <a:t>Rewards and Sanctions</a:t>
            </a:r>
          </a:p>
        </p:txBody>
      </p:sp>
      <p:sp>
        <p:nvSpPr>
          <p:cNvPr id="3" name="Content Placeholder 2"/>
          <p:cNvSpPr>
            <a:spLocks noGrp="1"/>
          </p:cNvSpPr>
          <p:nvPr>
            <p:ph idx="1"/>
          </p:nvPr>
        </p:nvSpPr>
        <p:spPr>
          <a:xfrm>
            <a:off x="271420" y="1017480"/>
            <a:ext cx="7948040" cy="2444190"/>
          </a:xfrm>
        </p:spPr>
        <p:txBody>
          <a:bodyPr>
            <a:normAutofit/>
          </a:bodyPr>
          <a:lstStyle/>
          <a:p>
            <a:pPr marL="0" indent="0" algn="ctr">
              <a:buNone/>
            </a:pPr>
            <a:r>
              <a:rPr lang="en-GB" sz="2400" dirty="0"/>
              <a:t>We use a range of methods to reward behaviour, attitude, effort and achievements in school. </a:t>
            </a:r>
          </a:p>
          <a:p>
            <a:pPr marL="0" indent="0" algn="ctr">
              <a:buNone/>
            </a:pPr>
            <a:r>
              <a:rPr lang="en-GB" sz="2000" b="1" i="1" dirty="0"/>
              <a:t>Verbal praise    	Comments in books   	House Points    </a:t>
            </a:r>
          </a:p>
          <a:p>
            <a:pPr marL="0" indent="0" algn="ctr">
              <a:buNone/>
            </a:pPr>
            <a:r>
              <a:rPr lang="en-GB" sz="2000" b="1" i="1" dirty="0"/>
              <a:t>Bronze, Silver and Gold Stickers   </a:t>
            </a:r>
            <a:r>
              <a:rPr lang="en-GB" sz="2000" b="1" i="1" dirty="0">
                <a:sym typeface="Wingdings" panose="05000000000000000000" pitchFamily="2" charset="2"/>
              </a:rPr>
              <a:t>        </a:t>
            </a:r>
          </a:p>
          <a:p>
            <a:pPr marL="0" indent="0" algn="ctr">
              <a:buNone/>
            </a:pPr>
            <a:r>
              <a:rPr lang="en-GB" sz="2000" b="1" i="1" dirty="0">
                <a:sym typeface="Wingdings" panose="05000000000000000000" pitchFamily="2" charset="2"/>
              </a:rPr>
              <a:t>Sharing with another adult, Miss Denham, Mrs Hanson, or Mr Moore</a:t>
            </a:r>
          </a:p>
          <a:p>
            <a:pPr marL="0" indent="0" algn="ctr">
              <a:buNone/>
            </a:pPr>
            <a:r>
              <a:rPr lang="en-GB" sz="2000" b="1" i="1" dirty="0">
                <a:sym typeface="Wingdings" panose="05000000000000000000" pitchFamily="2" charset="2"/>
              </a:rPr>
              <a:t>Celebration Assemblies</a:t>
            </a:r>
          </a:p>
          <a:p>
            <a:pPr marL="0" indent="0" algn="ctr">
              <a:buNone/>
            </a:pPr>
            <a:endParaRPr lang="en-GB" sz="2000" b="1" i="1" dirty="0">
              <a:sym typeface="Wingdings" panose="05000000000000000000" pitchFamily="2" charset="2"/>
            </a:endParaRPr>
          </a:p>
          <a:p>
            <a:pPr marL="0" indent="0" algn="ctr">
              <a:buNone/>
            </a:pPr>
            <a:endParaRPr lang="en-GB" sz="2000" b="1" i="1" dirty="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909" y="187677"/>
            <a:ext cx="3637225" cy="967595"/>
          </a:xfrm>
          <a:prstGeom prst="rect">
            <a:avLst/>
          </a:prstGeom>
        </p:spPr>
      </p:pic>
      <p:sp>
        <p:nvSpPr>
          <p:cNvPr id="6" name="Content Placeholder 2"/>
          <p:cNvSpPr txBox="1">
            <a:spLocks/>
          </p:cNvSpPr>
          <p:nvPr/>
        </p:nvSpPr>
        <p:spPr>
          <a:xfrm>
            <a:off x="287662" y="3544503"/>
            <a:ext cx="7948040" cy="1026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t>Children are given lots of support within lessons to complete their learning and achieve their best. If this isn’t done, on occasion they may need to complete their work at break or lunchtime.</a:t>
            </a:r>
            <a:endParaRPr lang="en-GB" sz="2000" b="1" i="1" dirty="0">
              <a:sym typeface="Wingdings" panose="05000000000000000000" pitchFamily="2" charset="2"/>
            </a:endParaRPr>
          </a:p>
          <a:p>
            <a:pPr marL="0" indent="0" algn="ctr">
              <a:buFont typeface="Arial" panose="020B0604020202020204" pitchFamily="34" charset="0"/>
              <a:buNone/>
            </a:pPr>
            <a:endParaRPr lang="en-GB" sz="2000" b="1" i="1" dirty="0"/>
          </a:p>
          <a:p>
            <a:pPr marL="0" indent="0">
              <a:buFont typeface="Arial" panose="020B0604020202020204" pitchFamily="34" charset="0"/>
              <a:buNone/>
            </a:pPr>
            <a:endParaRPr lang="en-GB" dirty="0"/>
          </a:p>
        </p:txBody>
      </p:sp>
      <p:sp>
        <p:nvSpPr>
          <p:cNvPr id="7" name="Rectangle 6"/>
          <p:cNvSpPr/>
          <p:nvPr/>
        </p:nvSpPr>
        <p:spPr>
          <a:xfrm>
            <a:off x="271420" y="4633150"/>
            <a:ext cx="8025774" cy="2123658"/>
          </a:xfrm>
          <a:prstGeom prst="rect">
            <a:avLst/>
          </a:prstGeom>
        </p:spPr>
        <p:txBody>
          <a:bodyPr wrap="square">
            <a:spAutoFit/>
          </a:bodyPr>
          <a:lstStyle/>
          <a:p>
            <a:r>
              <a:rPr lang="en-GB" sz="2200" dirty="0"/>
              <a:t>If children’s behaviour or attitudes fall below our expectations, they may need to work with a member of the Senior Leadership Team to discuss their behaviour, with the aim to help them to put it right and change their behaviour for the future. </a:t>
            </a:r>
          </a:p>
          <a:p>
            <a:r>
              <a:rPr lang="en-GB" sz="2200" dirty="0"/>
              <a:t>We will also contact parents to discuss events to work together with the child. </a:t>
            </a:r>
          </a:p>
        </p:txBody>
      </p:sp>
      <p:sp>
        <p:nvSpPr>
          <p:cNvPr id="8" name="Rectangle 7"/>
          <p:cNvSpPr/>
          <p:nvPr/>
        </p:nvSpPr>
        <p:spPr>
          <a:xfrm>
            <a:off x="196751" y="3408218"/>
            <a:ext cx="8100443" cy="124867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6752" y="4656888"/>
            <a:ext cx="8100442" cy="208339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stretch>
            <a:fillRect/>
          </a:stretch>
        </p:blipFill>
        <p:spPr>
          <a:xfrm>
            <a:off x="8388105" y="1852153"/>
            <a:ext cx="3545050" cy="3112129"/>
          </a:xfrm>
          <a:prstGeom prst="rect">
            <a:avLst/>
          </a:prstGeom>
        </p:spPr>
      </p:pic>
      <p:sp>
        <p:nvSpPr>
          <p:cNvPr id="5" name="TextBox 4">
            <a:extLst>
              <a:ext uri="{FF2B5EF4-FFF2-40B4-BE49-F238E27FC236}">
                <a16:creationId xmlns:a16="http://schemas.microsoft.com/office/drawing/2014/main" id="{58B8D90C-DB9C-4238-9DA6-CC2E5FF1BD86}"/>
              </a:ext>
            </a:extLst>
          </p:cNvPr>
          <p:cNvSpPr txBox="1"/>
          <p:nvPr/>
        </p:nvSpPr>
        <p:spPr>
          <a:xfrm>
            <a:off x="11335871" y="6373906"/>
            <a:ext cx="394660" cy="369332"/>
          </a:xfrm>
          <a:prstGeom prst="rect">
            <a:avLst/>
          </a:prstGeom>
          <a:noFill/>
        </p:spPr>
        <p:txBody>
          <a:bodyPr wrap="none" rtlCol="0">
            <a:spAutoFit/>
          </a:bodyPr>
          <a:lstStyle/>
          <a:p>
            <a:r>
              <a:rPr lang="en-GB" dirty="0"/>
              <a:t>LE</a:t>
            </a:r>
          </a:p>
        </p:txBody>
      </p:sp>
    </p:spTree>
    <p:extLst>
      <p:ext uri="{BB962C8B-B14F-4D97-AF65-F5344CB8AC3E}">
        <p14:creationId xmlns:p14="http://schemas.microsoft.com/office/powerpoint/2010/main" val="208035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1" y="8694"/>
            <a:ext cx="10515600" cy="1325563"/>
          </a:xfrm>
        </p:spPr>
        <p:txBody>
          <a:bodyPr>
            <a:normAutofit/>
          </a:bodyPr>
          <a:lstStyle/>
          <a:p>
            <a:r>
              <a:rPr lang="en-GB" sz="3600" b="1" u="sng" dirty="0">
                <a:latin typeface="+mn-lt"/>
              </a:rPr>
              <a:t>Rewards and Sanctions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909" y="187677"/>
            <a:ext cx="3637225" cy="967595"/>
          </a:xfrm>
          <a:prstGeom prst="rect">
            <a:avLst/>
          </a:prstGeom>
        </p:spPr>
      </p:pic>
      <p:pic>
        <p:nvPicPr>
          <p:cNvPr id="10" name="Picture 9"/>
          <p:cNvPicPr>
            <a:picLocks noChangeAspect="1"/>
          </p:cNvPicPr>
          <p:nvPr/>
        </p:nvPicPr>
        <p:blipFill>
          <a:blip r:embed="rId4"/>
          <a:stretch>
            <a:fillRect/>
          </a:stretch>
        </p:blipFill>
        <p:spPr>
          <a:xfrm>
            <a:off x="8388105" y="1852153"/>
            <a:ext cx="3545050" cy="3112129"/>
          </a:xfrm>
          <a:prstGeom prst="rect">
            <a:avLst/>
          </a:prstGeom>
        </p:spPr>
      </p:pic>
      <p:pic>
        <p:nvPicPr>
          <p:cNvPr id="11" name="Picture 10"/>
          <p:cNvPicPr>
            <a:picLocks noChangeAspect="1"/>
          </p:cNvPicPr>
          <p:nvPr/>
        </p:nvPicPr>
        <p:blipFill>
          <a:blip r:embed="rId5"/>
          <a:stretch>
            <a:fillRect/>
          </a:stretch>
        </p:blipFill>
        <p:spPr>
          <a:xfrm>
            <a:off x="4221271" y="918102"/>
            <a:ext cx="4166834" cy="5580805"/>
          </a:xfrm>
          <a:prstGeom prst="rect">
            <a:avLst/>
          </a:prstGeom>
        </p:spPr>
      </p:pic>
      <p:sp>
        <p:nvSpPr>
          <p:cNvPr id="3" name="TextBox 2">
            <a:extLst>
              <a:ext uri="{FF2B5EF4-FFF2-40B4-BE49-F238E27FC236}">
                <a16:creationId xmlns:a16="http://schemas.microsoft.com/office/drawing/2014/main" id="{A26FB615-1EA7-4CB1-B263-D1AEAD07A4CF}"/>
              </a:ext>
            </a:extLst>
          </p:cNvPr>
          <p:cNvSpPr txBox="1"/>
          <p:nvPr/>
        </p:nvSpPr>
        <p:spPr>
          <a:xfrm>
            <a:off x="196751" y="6400800"/>
            <a:ext cx="377732" cy="369332"/>
          </a:xfrm>
          <a:prstGeom prst="rect">
            <a:avLst/>
          </a:prstGeom>
          <a:noFill/>
        </p:spPr>
        <p:txBody>
          <a:bodyPr wrap="none" rtlCol="0">
            <a:spAutoFit/>
          </a:bodyPr>
          <a:lstStyle/>
          <a:p>
            <a:r>
              <a:rPr lang="en-GB" dirty="0"/>
              <a:t>LT</a:t>
            </a:r>
          </a:p>
        </p:txBody>
      </p:sp>
    </p:spTree>
    <p:extLst>
      <p:ext uri="{BB962C8B-B14F-4D97-AF65-F5344CB8AC3E}">
        <p14:creationId xmlns:p14="http://schemas.microsoft.com/office/powerpoint/2010/main" val="129491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89" y="133113"/>
            <a:ext cx="10515600" cy="1325563"/>
          </a:xfrm>
        </p:spPr>
        <p:txBody>
          <a:bodyPr/>
          <a:lstStyle/>
          <a:p>
            <a:r>
              <a:rPr lang="en-GB" sz="3600" b="1" u="sng" dirty="0">
                <a:latin typeface="+mn-lt"/>
              </a:rPr>
              <a:t>Learning at Home</a:t>
            </a:r>
            <a:endParaRPr lang="en-GB" b="1" u="sng" dirty="0">
              <a:latin typeface="+mn-lt"/>
            </a:endParaRPr>
          </a:p>
        </p:txBody>
      </p:sp>
      <p:sp>
        <p:nvSpPr>
          <p:cNvPr id="3" name="Content Placeholder 2"/>
          <p:cNvSpPr>
            <a:spLocks noGrp="1"/>
          </p:cNvSpPr>
          <p:nvPr>
            <p:ph idx="1"/>
          </p:nvPr>
        </p:nvSpPr>
        <p:spPr>
          <a:xfrm>
            <a:off x="292288" y="1255594"/>
            <a:ext cx="11622207" cy="5254388"/>
          </a:xfrm>
        </p:spPr>
        <p:txBody>
          <a:bodyPr>
            <a:normAutofit lnSpcReduction="10000"/>
          </a:bodyPr>
          <a:lstStyle/>
          <a:p>
            <a:pPr marL="0" indent="0" algn="ctr">
              <a:buNone/>
            </a:pPr>
            <a:r>
              <a:rPr lang="en-GB" dirty="0"/>
              <a:t>As a school, we set tasks to continue children’s learning at home. </a:t>
            </a:r>
          </a:p>
          <a:p>
            <a:pPr marL="0" indent="0" algn="ctr">
              <a:buNone/>
            </a:pPr>
            <a:r>
              <a:rPr lang="en-GB" dirty="0"/>
              <a:t>Tasks will always be set on a Friday (stuck into their book), to be completed and brought into school the following Wednesday. </a:t>
            </a:r>
          </a:p>
          <a:p>
            <a:pPr marL="0" indent="0">
              <a:buNone/>
            </a:pPr>
            <a:endParaRPr lang="en-GB" sz="700" b="1" dirty="0"/>
          </a:p>
          <a:p>
            <a:pPr marL="0" indent="0" algn="ctr">
              <a:buNone/>
            </a:pPr>
            <a:r>
              <a:rPr lang="en-GB" b="1" dirty="0"/>
              <a:t>Spelling</a:t>
            </a:r>
            <a:r>
              <a:rPr lang="en-GB" dirty="0"/>
              <a:t>: set words to practise and learn </a:t>
            </a:r>
          </a:p>
          <a:p>
            <a:pPr marL="0" indent="0" algn="ctr">
              <a:buNone/>
            </a:pPr>
            <a:endParaRPr lang="en-GB" sz="300" dirty="0"/>
          </a:p>
          <a:p>
            <a:pPr marL="0" indent="0" algn="ctr">
              <a:buNone/>
            </a:pPr>
            <a:r>
              <a:rPr lang="en-GB" b="1" dirty="0"/>
              <a:t>Maths</a:t>
            </a:r>
            <a:r>
              <a:rPr lang="en-GB" dirty="0"/>
              <a:t>: times tables practice on TTRS – 3 x 10mins</a:t>
            </a:r>
          </a:p>
          <a:p>
            <a:pPr marL="0" indent="0" algn="ctr">
              <a:buNone/>
            </a:pPr>
            <a:endParaRPr lang="en-GB" sz="1300" i="1" dirty="0">
              <a:solidFill>
                <a:srgbClr val="0070C0"/>
              </a:solidFill>
            </a:endParaRPr>
          </a:p>
          <a:p>
            <a:pPr marL="0" indent="0" algn="ctr">
              <a:buNone/>
            </a:pPr>
            <a:r>
              <a:rPr lang="en-GB" i="1" dirty="0">
                <a:solidFill>
                  <a:srgbClr val="0070C0"/>
                </a:solidFill>
              </a:rPr>
              <a:t>Homework should not be a battle or take an unreasonable amount of time – if your child is struggling or has taken a long time over a task, please write a brief note in the homework book to let the class teacher know.  </a:t>
            </a:r>
          </a:p>
          <a:p>
            <a:pPr marL="0" indent="0" algn="ctr">
              <a:buNone/>
            </a:pPr>
            <a:endParaRPr lang="en-GB" sz="400" i="1" dirty="0">
              <a:solidFill>
                <a:srgbClr val="0070C0"/>
              </a:solidFill>
            </a:endParaRPr>
          </a:p>
          <a:p>
            <a:pPr marL="0" indent="0" algn="ctr">
              <a:buNone/>
            </a:pPr>
            <a:r>
              <a:rPr lang="en-GB" i="1" dirty="0">
                <a:solidFill>
                  <a:srgbClr val="0070C0"/>
                </a:solidFill>
              </a:rPr>
              <a:t>If your child has a specific learning need that affects them completing homework, please speak to your child’s class teacher.</a:t>
            </a:r>
          </a:p>
          <a:p>
            <a:pPr marL="0" indent="0">
              <a:buNone/>
            </a:pPr>
            <a:endParaRPr lang="en-GB"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6097" y="278756"/>
            <a:ext cx="3124491" cy="831195"/>
          </a:xfrm>
          <a:prstGeom prst="rect">
            <a:avLst/>
          </a:prstGeom>
        </p:spPr>
      </p:pic>
      <p:sp>
        <p:nvSpPr>
          <p:cNvPr id="4" name="TextBox 3">
            <a:extLst>
              <a:ext uri="{FF2B5EF4-FFF2-40B4-BE49-F238E27FC236}">
                <a16:creationId xmlns:a16="http://schemas.microsoft.com/office/drawing/2014/main" id="{ACBE6450-C992-4621-9803-A2D91A1ED57F}"/>
              </a:ext>
            </a:extLst>
          </p:cNvPr>
          <p:cNvSpPr txBox="1"/>
          <p:nvPr/>
        </p:nvSpPr>
        <p:spPr>
          <a:xfrm>
            <a:off x="292288" y="6387353"/>
            <a:ext cx="370614" cy="369332"/>
          </a:xfrm>
          <a:prstGeom prst="rect">
            <a:avLst/>
          </a:prstGeom>
          <a:noFill/>
        </p:spPr>
        <p:txBody>
          <a:bodyPr wrap="none" rtlCol="0">
            <a:spAutoFit/>
          </a:bodyPr>
          <a:lstStyle/>
          <a:p>
            <a:r>
              <a:rPr lang="en-GB" dirty="0"/>
              <a:t>EJ</a:t>
            </a:r>
          </a:p>
        </p:txBody>
      </p:sp>
    </p:spTree>
    <p:extLst>
      <p:ext uri="{BB962C8B-B14F-4D97-AF65-F5344CB8AC3E}">
        <p14:creationId xmlns:p14="http://schemas.microsoft.com/office/powerpoint/2010/main" val="248789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82" y="104868"/>
            <a:ext cx="10515600" cy="1325563"/>
          </a:xfrm>
        </p:spPr>
        <p:txBody>
          <a:bodyPr>
            <a:normAutofit/>
          </a:bodyPr>
          <a:lstStyle/>
          <a:p>
            <a:r>
              <a:rPr lang="en-GB" sz="3600" b="1" u="sng" dirty="0">
                <a:latin typeface="+mn-lt"/>
              </a:rPr>
              <a:t>Reading Diaries</a:t>
            </a:r>
          </a:p>
        </p:txBody>
      </p:sp>
      <p:sp>
        <p:nvSpPr>
          <p:cNvPr id="3" name="Content Placeholder 2"/>
          <p:cNvSpPr>
            <a:spLocks noGrp="1"/>
          </p:cNvSpPr>
          <p:nvPr>
            <p:ph idx="1"/>
          </p:nvPr>
        </p:nvSpPr>
        <p:spPr>
          <a:xfrm>
            <a:off x="839816" y="1430431"/>
            <a:ext cx="10096732" cy="5718748"/>
          </a:xfrm>
        </p:spPr>
        <p:txBody>
          <a:bodyPr>
            <a:normAutofit/>
          </a:bodyPr>
          <a:lstStyle/>
          <a:p>
            <a:pPr marL="0" indent="0" algn="ctr">
              <a:buNone/>
            </a:pPr>
            <a:r>
              <a:rPr lang="en-GB" b="1" dirty="0"/>
              <a:t>Reading is a key skill which affects children in all aspects                                 of their learning and lives. </a:t>
            </a:r>
          </a:p>
          <a:p>
            <a:pPr marL="0" indent="0" algn="ctr">
              <a:buNone/>
            </a:pPr>
            <a:endParaRPr lang="en-GB" sz="1400" dirty="0"/>
          </a:p>
          <a:p>
            <a:pPr marL="0" indent="0" algn="ctr">
              <a:buNone/>
            </a:pPr>
            <a:r>
              <a:rPr lang="en-GB" dirty="0"/>
              <a:t>We ask that children read for </a:t>
            </a:r>
            <a:r>
              <a:rPr lang="en-GB" b="1" u="sng" dirty="0"/>
              <a:t>at least </a:t>
            </a:r>
            <a:r>
              <a:rPr lang="en-GB" dirty="0"/>
              <a:t> 10 minutes, 5 times a week.</a:t>
            </a:r>
          </a:p>
          <a:p>
            <a:pPr marL="0" indent="0" algn="ctr">
              <a:buNone/>
            </a:pPr>
            <a:endParaRPr lang="en-GB" sz="1400" dirty="0"/>
          </a:p>
          <a:p>
            <a:pPr marL="0" indent="0" algn="ctr">
              <a:buNone/>
            </a:pPr>
            <a:r>
              <a:rPr lang="en-GB" dirty="0"/>
              <a:t>This should be recorded in reading Diaries and signed by home adults to confirm it has taken place.</a:t>
            </a:r>
          </a:p>
          <a:p>
            <a:pPr marL="0" indent="0" algn="ctr">
              <a:buNone/>
            </a:pPr>
            <a:endParaRPr lang="en-GB" sz="1200" b="1" dirty="0"/>
          </a:p>
          <a:p>
            <a:pPr marL="0" indent="0" algn="ctr">
              <a:buNone/>
            </a:pPr>
            <a:r>
              <a:rPr lang="en-GB" b="1" dirty="0"/>
              <a:t>Diaries are checked in school every Thursday.</a:t>
            </a:r>
          </a:p>
          <a:p>
            <a:pPr marL="0" indent="0" algn="ctr">
              <a:buNone/>
            </a:pPr>
            <a:endParaRPr lang="en-GB" sz="1100" dirty="0"/>
          </a:p>
          <a:p>
            <a:pPr marL="0" indent="0" algn="ctr">
              <a:buNone/>
            </a:pPr>
            <a:r>
              <a:rPr lang="en-GB" dirty="0"/>
              <a:t>Our Reading Race rewards children and classes who strive to improve their skills through regular reading.  </a:t>
            </a:r>
          </a:p>
          <a:p>
            <a:pPr marL="0" indent="0" algn="ctr">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175" y="470588"/>
            <a:ext cx="2855726" cy="759696"/>
          </a:xfrm>
          <a:prstGeom prst="rect">
            <a:avLst/>
          </a:prstGeom>
        </p:spPr>
      </p:pic>
      <p:sp>
        <p:nvSpPr>
          <p:cNvPr id="4" name="TextBox 3">
            <a:extLst>
              <a:ext uri="{FF2B5EF4-FFF2-40B4-BE49-F238E27FC236}">
                <a16:creationId xmlns:a16="http://schemas.microsoft.com/office/drawing/2014/main" id="{290CE2F5-F103-4D42-8E76-02D850B6BBC0}"/>
              </a:ext>
            </a:extLst>
          </p:cNvPr>
          <p:cNvSpPr txBox="1"/>
          <p:nvPr/>
        </p:nvSpPr>
        <p:spPr>
          <a:xfrm>
            <a:off x="201706" y="6373906"/>
            <a:ext cx="394660" cy="369332"/>
          </a:xfrm>
          <a:prstGeom prst="rect">
            <a:avLst/>
          </a:prstGeom>
          <a:noFill/>
        </p:spPr>
        <p:txBody>
          <a:bodyPr wrap="none" rtlCol="0">
            <a:spAutoFit/>
          </a:bodyPr>
          <a:lstStyle/>
          <a:p>
            <a:r>
              <a:rPr lang="en-GB" dirty="0"/>
              <a:t>LE</a:t>
            </a:r>
          </a:p>
        </p:txBody>
      </p:sp>
    </p:spTree>
    <p:extLst>
      <p:ext uri="{BB962C8B-B14F-4D97-AF65-F5344CB8AC3E}">
        <p14:creationId xmlns:p14="http://schemas.microsoft.com/office/powerpoint/2010/main" val="45542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843B-A15A-470C-9EB3-73EDEE676DC9}"/>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0466F7B0-BAEA-423F-8F41-08648F2D9C49}"/>
              </a:ext>
            </a:extLst>
          </p:cNvPr>
          <p:cNvSpPr>
            <a:spLocks noGrp="1"/>
          </p:cNvSpPr>
          <p:nvPr>
            <p:ph idx="1"/>
          </p:nvPr>
        </p:nvSpPr>
        <p:spPr>
          <a:xfrm>
            <a:off x="1303867" y="1432454"/>
            <a:ext cx="1253067" cy="516467"/>
          </a:xfrm>
        </p:spPr>
        <p:txBody>
          <a:bodyPr/>
          <a:lstStyle/>
          <a:p>
            <a:pPr marL="0" indent="0">
              <a:buNone/>
            </a:pPr>
            <a:r>
              <a:rPr lang="en-GB" dirty="0"/>
              <a:t>Year 4</a:t>
            </a:r>
          </a:p>
        </p:txBody>
      </p:sp>
      <p:pic>
        <p:nvPicPr>
          <p:cNvPr id="5" name="Picture 4">
            <a:extLst>
              <a:ext uri="{FF2B5EF4-FFF2-40B4-BE49-F238E27FC236}">
                <a16:creationId xmlns:a16="http://schemas.microsoft.com/office/drawing/2014/main" id="{CABEB261-03AA-4251-8030-FA5E7C4FD505}"/>
              </a:ext>
            </a:extLst>
          </p:cNvPr>
          <p:cNvPicPr>
            <a:picLocks noChangeAspect="1"/>
          </p:cNvPicPr>
          <p:nvPr/>
        </p:nvPicPr>
        <p:blipFill>
          <a:blip r:embed="rId2"/>
          <a:stretch>
            <a:fillRect/>
          </a:stretch>
        </p:blipFill>
        <p:spPr>
          <a:xfrm>
            <a:off x="1023719" y="2006599"/>
            <a:ext cx="2019730" cy="1964479"/>
          </a:xfrm>
          <a:prstGeom prst="rect">
            <a:avLst/>
          </a:prstGeom>
        </p:spPr>
      </p:pic>
      <p:pic>
        <p:nvPicPr>
          <p:cNvPr id="7" name="Picture 6">
            <a:extLst>
              <a:ext uri="{FF2B5EF4-FFF2-40B4-BE49-F238E27FC236}">
                <a16:creationId xmlns:a16="http://schemas.microsoft.com/office/drawing/2014/main" id="{BC3D8C63-9615-4CE4-8DA1-36BDCEBB32A5}"/>
              </a:ext>
            </a:extLst>
          </p:cNvPr>
          <p:cNvPicPr>
            <a:picLocks noChangeAspect="1"/>
          </p:cNvPicPr>
          <p:nvPr/>
        </p:nvPicPr>
        <p:blipFill>
          <a:blip r:embed="rId3"/>
          <a:stretch>
            <a:fillRect/>
          </a:stretch>
        </p:blipFill>
        <p:spPr>
          <a:xfrm>
            <a:off x="4581314" y="1900024"/>
            <a:ext cx="2107354" cy="2127235"/>
          </a:xfrm>
          <a:prstGeom prst="rect">
            <a:avLst/>
          </a:prstGeom>
        </p:spPr>
      </p:pic>
      <p:sp>
        <p:nvSpPr>
          <p:cNvPr id="8" name="Content Placeholder 2">
            <a:extLst>
              <a:ext uri="{FF2B5EF4-FFF2-40B4-BE49-F238E27FC236}">
                <a16:creationId xmlns:a16="http://schemas.microsoft.com/office/drawing/2014/main" id="{F35C3EB5-1AB3-42D5-B244-CB960ACAB596}"/>
              </a:ext>
            </a:extLst>
          </p:cNvPr>
          <p:cNvSpPr txBox="1">
            <a:spLocks/>
          </p:cNvSpPr>
          <p:nvPr/>
        </p:nvSpPr>
        <p:spPr>
          <a:xfrm>
            <a:off x="5075766" y="1432454"/>
            <a:ext cx="1253067" cy="516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Year 3</a:t>
            </a:r>
          </a:p>
        </p:txBody>
      </p:sp>
      <p:pic>
        <p:nvPicPr>
          <p:cNvPr id="1026" name="Picture 2" descr="Sora">
            <a:extLst>
              <a:ext uri="{FF2B5EF4-FFF2-40B4-BE49-F238E27FC236}">
                <a16:creationId xmlns:a16="http://schemas.microsoft.com/office/drawing/2014/main" id="{4942427D-6D3A-49C5-95F7-516F2A857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643" y="1258659"/>
            <a:ext cx="2432808" cy="2432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rrowBox Library - App on the Amazon Appstore">
            <a:extLst>
              <a:ext uri="{FF2B5EF4-FFF2-40B4-BE49-F238E27FC236}">
                <a16:creationId xmlns:a16="http://schemas.microsoft.com/office/drawing/2014/main" id="{1CC420AA-FA84-4595-83C9-FBB4D2A2F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2643" y="3876676"/>
            <a:ext cx="2581274" cy="2581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30E91C-ABC4-4258-B233-6155D8CEF249}"/>
              </a:ext>
            </a:extLst>
          </p:cNvPr>
          <p:cNvSpPr txBox="1"/>
          <p:nvPr/>
        </p:nvSpPr>
        <p:spPr>
          <a:xfrm>
            <a:off x="268941" y="6457950"/>
            <a:ext cx="434734" cy="369332"/>
          </a:xfrm>
          <a:prstGeom prst="rect">
            <a:avLst/>
          </a:prstGeom>
          <a:noFill/>
        </p:spPr>
        <p:txBody>
          <a:bodyPr wrap="none" rtlCol="0">
            <a:spAutoFit/>
          </a:bodyPr>
          <a:lstStyle/>
          <a:p>
            <a:r>
              <a:rPr lang="en-GB" dirty="0"/>
              <a:t>VP</a:t>
            </a:r>
          </a:p>
        </p:txBody>
      </p:sp>
    </p:spTree>
    <p:extLst>
      <p:ext uri="{BB962C8B-B14F-4D97-AF65-F5344CB8AC3E}">
        <p14:creationId xmlns:p14="http://schemas.microsoft.com/office/powerpoint/2010/main" val="147426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071" y="-174567"/>
            <a:ext cx="11931929" cy="7032567"/>
          </a:xfrm>
        </p:spPr>
        <p:txBody>
          <a:bodyPr>
            <a:normAutofit/>
          </a:bodyPr>
          <a:lstStyle/>
          <a:p>
            <a:pPr marL="0" indent="0">
              <a:buNone/>
            </a:pPr>
            <a:endParaRPr lang="en-GB" sz="2400" dirty="0"/>
          </a:p>
          <a:p>
            <a:pPr marL="0" indent="0">
              <a:buNone/>
            </a:pPr>
            <a:r>
              <a:rPr lang="en-GB" sz="3600" b="1" dirty="0"/>
              <a:t>Multiplication Tables Check</a:t>
            </a:r>
          </a:p>
          <a:p>
            <a:pPr marL="0" indent="0">
              <a:buNone/>
            </a:pPr>
            <a:r>
              <a:rPr lang="en-GB" dirty="0"/>
              <a:t> 	</a:t>
            </a:r>
          </a:p>
          <a:p>
            <a:pPr marL="0" indent="0">
              <a:buNone/>
            </a:pPr>
            <a:r>
              <a:rPr lang="en-GB" sz="2400" dirty="0"/>
              <a:t>The MTC takes place during a 2-3week period in June. Your child has </a:t>
            </a:r>
            <a:r>
              <a:rPr lang="en-GB" sz="2400" b="1" dirty="0"/>
              <a:t>6 seconds </a:t>
            </a:r>
            <a:r>
              <a:rPr lang="en-GB" sz="2400" dirty="0"/>
              <a:t>to read and input the answer on an iPad. This means verbally they need to answer in </a:t>
            </a:r>
            <a:r>
              <a:rPr lang="en-GB" sz="2400" b="1" dirty="0"/>
              <a:t>3 seconds</a:t>
            </a:r>
            <a:r>
              <a:rPr lang="en-GB" sz="2400" dirty="0"/>
              <a:t>.</a:t>
            </a:r>
          </a:p>
          <a:p>
            <a:pPr marL="0" indent="0">
              <a:buNone/>
            </a:pPr>
            <a:r>
              <a:rPr lang="en-GB" sz="2400" dirty="0">
                <a:hlinkClick r:id="rId2"/>
              </a:rPr>
              <a:t>MTC practice</a:t>
            </a:r>
            <a:endParaRPr lang="en-US" sz="2400" dirty="0"/>
          </a:p>
          <a:p>
            <a:pPr marL="0" indent="0">
              <a:buNone/>
            </a:pPr>
            <a:r>
              <a:rPr lang="en-US" sz="2400" dirty="0"/>
              <a:t>Home can really help with times tables practice. 10s, 2s and 5s should be secure in Year 2 and 3s, 4s 6s, and 8s should be secure in Year 3. </a:t>
            </a:r>
          </a:p>
          <a:p>
            <a:pPr marL="0" indent="0">
              <a:buNone/>
            </a:pPr>
            <a:endParaRPr lang="en-US" sz="2400" dirty="0"/>
          </a:p>
          <a:p>
            <a:pPr marL="0" indent="0">
              <a:buNone/>
            </a:pPr>
            <a:r>
              <a:rPr lang="en-US" sz="2400" dirty="0">
                <a:solidFill>
                  <a:srgbClr val="0070C0"/>
                </a:solidFill>
              </a:rPr>
              <a:t>Autumn 1 </a:t>
            </a:r>
            <a:r>
              <a:rPr lang="en-US" sz="2400" dirty="0"/>
              <a:t>– Testing previous times tables for us to get a baseline of where we are. </a:t>
            </a:r>
          </a:p>
          <a:p>
            <a:pPr marL="0" indent="0">
              <a:buNone/>
            </a:pPr>
            <a:r>
              <a:rPr lang="en-US" sz="2400" dirty="0"/>
              <a:t>Revising 10s, 5s and 2s. We will test regularly and the test will be sent home so you can see how much support your child needs. </a:t>
            </a:r>
          </a:p>
          <a:p>
            <a:pPr marL="0" indent="0">
              <a:buNone/>
            </a:pPr>
            <a:r>
              <a:rPr lang="en-US" sz="2400" dirty="0">
                <a:solidFill>
                  <a:srgbClr val="0070C0"/>
                </a:solidFill>
              </a:rPr>
              <a:t>Autumn 2 </a:t>
            </a:r>
            <a:r>
              <a:rPr lang="en-US" sz="2400" dirty="0"/>
              <a:t>– We will revise the 3s, 4s, 6s and 8s. This term we will have a new times table every 2 weeks. Tests will continue to be sent home and previous times tables will be revised.</a:t>
            </a:r>
          </a:p>
          <a:p>
            <a:pPr marL="0" indent="0">
              <a:buNone/>
            </a:pPr>
            <a:r>
              <a:rPr lang="en-US" sz="2400" dirty="0">
                <a:solidFill>
                  <a:srgbClr val="0070C0"/>
                </a:solidFill>
              </a:rPr>
              <a:t>Spring 1 &amp; 2 </a:t>
            </a:r>
            <a:r>
              <a:rPr lang="en-US" sz="2400" dirty="0"/>
              <a:t>– We will work on our Year 4 times tables (7s, 9s, 11s and 12s) and begin to use sound check so the children get used to inputting their answers on the iPad.  </a:t>
            </a:r>
            <a:endParaRPr lang="en-GB" dirty="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604" y="143853"/>
            <a:ext cx="3023751" cy="804395"/>
          </a:xfrm>
          <a:prstGeom prst="rect">
            <a:avLst/>
          </a:prstGeom>
        </p:spPr>
      </p:pic>
      <p:sp>
        <p:nvSpPr>
          <p:cNvPr id="2" name="TextBox 1">
            <a:extLst>
              <a:ext uri="{FF2B5EF4-FFF2-40B4-BE49-F238E27FC236}">
                <a16:creationId xmlns:a16="http://schemas.microsoft.com/office/drawing/2014/main" id="{58507E16-A32E-4325-B175-27359F0C914E}"/>
              </a:ext>
            </a:extLst>
          </p:cNvPr>
          <p:cNvSpPr txBox="1"/>
          <p:nvPr/>
        </p:nvSpPr>
        <p:spPr>
          <a:xfrm>
            <a:off x="11295529" y="6427694"/>
            <a:ext cx="370614" cy="369332"/>
          </a:xfrm>
          <a:prstGeom prst="rect">
            <a:avLst/>
          </a:prstGeom>
          <a:noFill/>
        </p:spPr>
        <p:txBody>
          <a:bodyPr wrap="none" rtlCol="0">
            <a:spAutoFit/>
          </a:bodyPr>
          <a:lstStyle/>
          <a:p>
            <a:r>
              <a:rPr lang="en-GB" dirty="0"/>
              <a:t>EJ</a:t>
            </a:r>
          </a:p>
        </p:txBody>
      </p:sp>
    </p:spTree>
    <p:extLst>
      <p:ext uri="{BB962C8B-B14F-4D97-AF65-F5344CB8AC3E}">
        <p14:creationId xmlns:p14="http://schemas.microsoft.com/office/powerpoint/2010/main" val="182547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them at home with times tables</a:t>
            </a:r>
            <a:endParaRPr lang="en-GB" dirty="0"/>
          </a:p>
        </p:txBody>
      </p:sp>
      <p:sp>
        <p:nvSpPr>
          <p:cNvPr id="3" name="Content Placeholder 2"/>
          <p:cNvSpPr>
            <a:spLocks noGrp="1"/>
          </p:cNvSpPr>
          <p:nvPr>
            <p:ph idx="1"/>
          </p:nvPr>
        </p:nvSpPr>
        <p:spPr/>
        <p:txBody>
          <a:bodyPr>
            <a:normAutofit fontScale="92500" lnSpcReduction="10000"/>
          </a:bodyPr>
          <a:lstStyle/>
          <a:p>
            <a:pPr>
              <a:lnSpc>
                <a:spcPct val="200000"/>
              </a:lnSpc>
            </a:pPr>
            <a:r>
              <a:rPr lang="en-US" dirty="0"/>
              <a:t>Little and often questioning at home </a:t>
            </a:r>
          </a:p>
          <a:p>
            <a:pPr>
              <a:lnSpc>
                <a:spcPct val="200000"/>
              </a:lnSpc>
            </a:pPr>
            <a:r>
              <a:rPr lang="en-US" dirty="0" err="1"/>
              <a:t>TTRockstars</a:t>
            </a:r>
            <a:r>
              <a:rPr lang="en-US" dirty="0"/>
              <a:t> – logins in homework books</a:t>
            </a:r>
          </a:p>
          <a:p>
            <a:pPr>
              <a:lnSpc>
                <a:spcPct val="200000"/>
              </a:lnSpc>
            </a:pPr>
            <a:r>
              <a:rPr lang="en-US" dirty="0"/>
              <a:t>Hit the button</a:t>
            </a:r>
          </a:p>
          <a:p>
            <a:pPr>
              <a:lnSpc>
                <a:spcPct val="200000"/>
              </a:lnSpc>
            </a:pPr>
            <a:r>
              <a:rPr lang="en-US" dirty="0"/>
              <a:t>Math-aids.com – Printable worksheets – also good for other areas</a:t>
            </a:r>
          </a:p>
          <a:p>
            <a:pPr>
              <a:lnSpc>
                <a:spcPct val="200000"/>
              </a:lnSpc>
            </a:pPr>
            <a:r>
              <a:rPr lang="en-US" dirty="0"/>
              <a:t>Flash Tables</a:t>
            </a:r>
          </a:p>
        </p:txBody>
      </p:sp>
      <p:sp>
        <p:nvSpPr>
          <p:cNvPr id="4" name="TextBox 3">
            <a:extLst>
              <a:ext uri="{FF2B5EF4-FFF2-40B4-BE49-F238E27FC236}">
                <a16:creationId xmlns:a16="http://schemas.microsoft.com/office/drawing/2014/main" id="{C7AED982-5A25-4A5F-BEF0-65B10DE1AB40}"/>
              </a:ext>
            </a:extLst>
          </p:cNvPr>
          <p:cNvSpPr txBox="1"/>
          <p:nvPr/>
        </p:nvSpPr>
        <p:spPr>
          <a:xfrm>
            <a:off x="295835" y="6306671"/>
            <a:ext cx="377732" cy="369332"/>
          </a:xfrm>
          <a:prstGeom prst="rect">
            <a:avLst/>
          </a:prstGeom>
          <a:noFill/>
        </p:spPr>
        <p:txBody>
          <a:bodyPr wrap="none" rtlCol="0">
            <a:spAutoFit/>
          </a:bodyPr>
          <a:lstStyle/>
          <a:p>
            <a:r>
              <a:rPr lang="en-GB" dirty="0"/>
              <a:t>LT</a:t>
            </a:r>
          </a:p>
        </p:txBody>
      </p:sp>
    </p:spTree>
    <p:extLst>
      <p:ext uri="{BB962C8B-B14F-4D97-AF65-F5344CB8AC3E}">
        <p14:creationId xmlns:p14="http://schemas.microsoft.com/office/powerpoint/2010/main" val="200739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69" y="937318"/>
            <a:ext cx="10515600" cy="1325563"/>
          </a:xfrm>
        </p:spPr>
        <p:txBody>
          <a:bodyPr>
            <a:normAutofit/>
          </a:bodyPr>
          <a:lstStyle/>
          <a:p>
            <a:r>
              <a:rPr lang="en-GB" sz="4000" b="1" dirty="0">
                <a:latin typeface="+mn-lt"/>
              </a:rPr>
              <a:t>  </a:t>
            </a:r>
            <a:r>
              <a:rPr lang="en-GB" sz="4000" b="1" u="sng" dirty="0">
                <a:latin typeface="+mn-lt"/>
              </a:rPr>
              <a:t>Year 3 &amp; 4</a:t>
            </a:r>
            <a:br>
              <a:rPr lang="en-GB" sz="4000" b="1" dirty="0">
                <a:latin typeface="+mn-lt"/>
              </a:rPr>
            </a:br>
            <a:r>
              <a:rPr lang="en-GB" sz="4000" b="1" dirty="0">
                <a:latin typeface="+mn-lt"/>
              </a:rPr>
              <a:t>        Meet the team…</a:t>
            </a:r>
          </a:p>
        </p:txBody>
      </p:sp>
      <p:sp>
        <p:nvSpPr>
          <p:cNvPr id="3" name="Content Placeholder 2"/>
          <p:cNvSpPr>
            <a:spLocks noGrp="1"/>
          </p:cNvSpPr>
          <p:nvPr>
            <p:ph idx="1"/>
          </p:nvPr>
        </p:nvSpPr>
        <p:spPr>
          <a:xfrm>
            <a:off x="838201" y="2884252"/>
            <a:ext cx="10230935" cy="3657864"/>
          </a:xfrm>
        </p:spPr>
        <p:txBody>
          <a:bodyPr vert="horz" lIns="91440" tIns="45720" rIns="91440" bIns="45720" rtlCol="0" anchor="t">
            <a:normAutofit fontScale="85000" lnSpcReduction="10000"/>
          </a:bodyPr>
          <a:lstStyle/>
          <a:p>
            <a:pPr marL="0" indent="0" algn="ctr">
              <a:buNone/>
            </a:pPr>
            <a:r>
              <a:rPr lang="en-GB" sz="3200" b="1" dirty="0"/>
              <a:t>Mr Taylor &amp; Mrs Martin </a:t>
            </a:r>
            <a:r>
              <a:rPr lang="en-GB" sz="3200" dirty="0"/>
              <a:t>-</a:t>
            </a:r>
            <a:r>
              <a:rPr lang="en-GB" sz="3200" b="1" dirty="0"/>
              <a:t> </a:t>
            </a:r>
            <a:r>
              <a:rPr lang="en-GB" sz="3200" dirty="0"/>
              <a:t>Zephaniah Class</a:t>
            </a:r>
          </a:p>
          <a:p>
            <a:pPr marL="0" indent="0" algn="ctr">
              <a:buNone/>
            </a:pPr>
            <a:r>
              <a:rPr lang="en-GB" sz="3200" b="1" dirty="0"/>
              <a:t>Mr Elkins </a:t>
            </a:r>
            <a:r>
              <a:rPr lang="en-GB" sz="3200" dirty="0"/>
              <a:t>- Riddell Class</a:t>
            </a:r>
            <a:endParaRPr lang="en-GB" sz="3200" dirty="0">
              <a:cs typeface="Calibri"/>
            </a:endParaRPr>
          </a:p>
          <a:p>
            <a:pPr marL="0" indent="0" algn="ctr">
              <a:buNone/>
            </a:pPr>
            <a:r>
              <a:rPr lang="en-GB" sz="3200" b="1" dirty="0"/>
              <a:t>Miss Taylor </a:t>
            </a:r>
            <a:r>
              <a:rPr lang="en-GB" sz="3200" dirty="0"/>
              <a:t>-</a:t>
            </a:r>
            <a:r>
              <a:rPr lang="en-GB" sz="3200" b="1" dirty="0"/>
              <a:t> </a:t>
            </a:r>
            <a:r>
              <a:rPr lang="en-GB" sz="3200" dirty="0"/>
              <a:t>Rauf</a:t>
            </a:r>
            <a:r>
              <a:rPr lang="en-GB" sz="3200" b="1" dirty="0"/>
              <a:t> </a:t>
            </a:r>
            <a:r>
              <a:rPr lang="en-GB" sz="3200" dirty="0"/>
              <a:t>Class</a:t>
            </a:r>
          </a:p>
          <a:p>
            <a:pPr marL="0" indent="0" algn="ctr">
              <a:buNone/>
            </a:pPr>
            <a:r>
              <a:rPr lang="en-US" sz="3200" b="1" dirty="0">
                <a:cs typeface="Calibri"/>
              </a:rPr>
              <a:t>Mrs Parlane &amp; Mrs Harvey </a:t>
            </a:r>
            <a:r>
              <a:rPr lang="en-US" sz="3200" dirty="0">
                <a:cs typeface="Calibri"/>
              </a:rPr>
              <a:t>- </a:t>
            </a:r>
            <a:r>
              <a:rPr lang="en-US" sz="3200" dirty="0" err="1">
                <a:cs typeface="Calibri"/>
              </a:rPr>
              <a:t>Morpurgo</a:t>
            </a:r>
            <a:r>
              <a:rPr lang="en-US" sz="3200" dirty="0">
                <a:cs typeface="Calibri"/>
              </a:rPr>
              <a:t> Class</a:t>
            </a:r>
          </a:p>
          <a:p>
            <a:pPr marL="0" indent="0" algn="ctr">
              <a:buNone/>
            </a:pPr>
            <a:r>
              <a:rPr lang="en-US" sz="3200" b="1" dirty="0">
                <a:cs typeface="Calibri"/>
              </a:rPr>
              <a:t>Miss Jupp </a:t>
            </a:r>
            <a:r>
              <a:rPr lang="en-US" sz="3200" dirty="0">
                <a:cs typeface="Calibri"/>
              </a:rPr>
              <a:t>- Cowell Class</a:t>
            </a:r>
          </a:p>
          <a:p>
            <a:pPr marL="0" indent="0" algn="ctr">
              <a:buNone/>
            </a:pPr>
            <a:endParaRPr lang="en-US" sz="3200" dirty="0">
              <a:cs typeface="Calibri"/>
            </a:endParaRPr>
          </a:p>
          <a:p>
            <a:pPr marL="0" indent="0" algn="ctr">
              <a:buNone/>
            </a:pPr>
            <a:r>
              <a:rPr lang="en-US" sz="3200" dirty="0">
                <a:cs typeface="Calibri"/>
              </a:rPr>
              <a:t>We are also supported by a number of LSPs with a wide range of skills</a:t>
            </a:r>
            <a:endParaRPr lang="en-GB" sz="3200" dirty="0">
              <a:cs typeface="Calibri"/>
            </a:endParaRPr>
          </a:p>
          <a:p>
            <a:pPr marL="0" indent="0">
              <a:buNone/>
            </a:pPr>
            <a:r>
              <a:rPr lang="en-GB" sz="3200" i="1" dirty="0"/>
              <a:t>	</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348" y="315947"/>
            <a:ext cx="6451906" cy="1716372"/>
          </a:xfrm>
          <a:prstGeom prst="rect">
            <a:avLst/>
          </a:prstGeom>
        </p:spPr>
      </p:pic>
      <p:sp>
        <p:nvSpPr>
          <p:cNvPr id="5" name="TextBox 4">
            <a:extLst>
              <a:ext uri="{FF2B5EF4-FFF2-40B4-BE49-F238E27FC236}">
                <a16:creationId xmlns:a16="http://schemas.microsoft.com/office/drawing/2014/main" id="{4F2CD9EB-A0E2-4BD2-9AE6-31CC27402407}"/>
              </a:ext>
            </a:extLst>
          </p:cNvPr>
          <p:cNvSpPr txBox="1"/>
          <p:nvPr/>
        </p:nvSpPr>
        <p:spPr>
          <a:xfrm>
            <a:off x="241069" y="6542116"/>
            <a:ext cx="411908" cy="369332"/>
          </a:xfrm>
          <a:prstGeom prst="rect">
            <a:avLst/>
          </a:prstGeom>
          <a:noFill/>
        </p:spPr>
        <p:txBody>
          <a:bodyPr wrap="none" rtlCol="0">
            <a:spAutoFit/>
          </a:bodyPr>
          <a:lstStyle/>
          <a:p>
            <a:r>
              <a:rPr lang="en-GB" dirty="0"/>
              <a:t>AT</a:t>
            </a:r>
          </a:p>
        </p:txBody>
      </p:sp>
    </p:spTree>
    <p:extLst>
      <p:ext uri="{BB962C8B-B14F-4D97-AF65-F5344CB8AC3E}">
        <p14:creationId xmlns:p14="http://schemas.microsoft.com/office/powerpoint/2010/main" val="42592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616" y="1796775"/>
            <a:ext cx="5859793" cy="1325563"/>
          </a:xfrm>
        </p:spPr>
        <p:txBody>
          <a:bodyPr/>
          <a:lstStyle/>
          <a:p>
            <a:r>
              <a:rPr lang="en-GB" dirty="0"/>
              <a:t>Any Questions?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68" y="272268"/>
            <a:ext cx="4744142" cy="1262063"/>
          </a:xfrm>
          <a:prstGeom prst="rect">
            <a:avLst/>
          </a:prstGeom>
        </p:spPr>
      </p:pic>
      <p:sp>
        <p:nvSpPr>
          <p:cNvPr id="4" name="Rectangle 3"/>
          <p:cNvSpPr/>
          <p:nvPr/>
        </p:nvSpPr>
        <p:spPr>
          <a:xfrm>
            <a:off x="2416932" y="4501364"/>
            <a:ext cx="7104303" cy="1631216"/>
          </a:xfrm>
          <a:prstGeom prst="rect">
            <a:avLst/>
          </a:prstGeom>
        </p:spPr>
        <p:txBody>
          <a:bodyPr wrap="square">
            <a:spAutoFit/>
          </a:bodyPr>
          <a:lstStyle/>
          <a:p>
            <a:pPr algn="ctr"/>
            <a:r>
              <a:rPr lang="en-GB" sz="2000" dirty="0"/>
              <a:t>If you have any questions or concerns, please contact the office and we will get back to you as soon as we can. </a:t>
            </a:r>
          </a:p>
          <a:p>
            <a:pPr algn="ctr"/>
            <a:r>
              <a:rPr lang="en-GB" sz="2000" dirty="0"/>
              <a:t>Brief messages on the door are fine but if longer conversations are needed please avoid catching us on the door – we need to be concentrating on the children and settling them for the day.</a:t>
            </a:r>
          </a:p>
        </p:txBody>
      </p:sp>
      <p:sp>
        <p:nvSpPr>
          <p:cNvPr id="5" name="Rectangle 4"/>
          <p:cNvSpPr/>
          <p:nvPr/>
        </p:nvSpPr>
        <p:spPr>
          <a:xfrm>
            <a:off x="2252749" y="4039985"/>
            <a:ext cx="7432671" cy="224619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0C297B8-A4FA-44F9-8F58-A05C6DC6ADD9}"/>
              </a:ext>
            </a:extLst>
          </p:cNvPr>
          <p:cNvSpPr txBox="1"/>
          <p:nvPr/>
        </p:nvSpPr>
        <p:spPr>
          <a:xfrm>
            <a:off x="322729" y="6132580"/>
            <a:ext cx="411908" cy="369332"/>
          </a:xfrm>
          <a:prstGeom prst="rect">
            <a:avLst/>
          </a:prstGeom>
          <a:noFill/>
        </p:spPr>
        <p:txBody>
          <a:bodyPr wrap="none" rtlCol="0">
            <a:spAutoFit/>
          </a:bodyPr>
          <a:lstStyle/>
          <a:p>
            <a:r>
              <a:rPr lang="en-GB" dirty="0"/>
              <a:t>AT</a:t>
            </a:r>
          </a:p>
        </p:txBody>
      </p:sp>
    </p:spTree>
    <p:extLst>
      <p:ext uri="{BB962C8B-B14F-4D97-AF65-F5344CB8AC3E}">
        <p14:creationId xmlns:p14="http://schemas.microsoft.com/office/powerpoint/2010/main" val="63151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a:latin typeface="+mn-lt"/>
              </a:rPr>
              <a:t>School Day in Year 3 &amp; 4</a:t>
            </a:r>
          </a:p>
        </p:txBody>
      </p:sp>
      <p:sp>
        <p:nvSpPr>
          <p:cNvPr id="4" name="Content Placeholder 2"/>
          <p:cNvSpPr>
            <a:spLocks noGrp="1"/>
          </p:cNvSpPr>
          <p:nvPr>
            <p:ph idx="1"/>
          </p:nvPr>
        </p:nvSpPr>
        <p:spPr>
          <a:xfrm>
            <a:off x="790414" y="1690688"/>
            <a:ext cx="10515600" cy="4351338"/>
          </a:xfrm>
        </p:spPr>
        <p:txBody>
          <a:bodyPr>
            <a:noAutofit/>
          </a:bodyPr>
          <a:lstStyle/>
          <a:p>
            <a:pPr marL="0" indent="0">
              <a:buNone/>
            </a:pPr>
            <a:r>
              <a:rPr lang="en-GB" sz="2400" dirty="0"/>
              <a:t>8.30-8.50am Registration &amp; Early morning activities</a:t>
            </a:r>
          </a:p>
          <a:p>
            <a:pPr marL="0" indent="0">
              <a:buNone/>
            </a:pPr>
            <a:r>
              <a:rPr lang="en-GB" sz="2400" dirty="0"/>
              <a:t>8.50-9.05am Worship (Class/Whole School/Phase)</a:t>
            </a:r>
          </a:p>
          <a:p>
            <a:pPr marL="0" indent="0">
              <a:buNone/>
            </a:pPr>
            <a:r>
              <a:rPr lang="en-GB" sz="2400" dirty="0"/>
              <a:t>9.10am-9.40am </a:t>
            </a:r>
            <a:r>
              <a:rPr lang="en-GB" sz="2400" dirty="0">
                <a:solidFill>
                  <a:srgbClr val="00B050"/>
                </a:solidFill>
              </a:rPr>
              <a:t>Spelling / Phonics</a:t>
            </a:r>
          </a:p>
          <a:p>
            <a:pPr marL="0" indent="0">
              <a:buNone/>
            </a:pPr>
            <a:r>
              <a:rPr lang="en-GB" sz="2400" dirty="0"/>
              <a:t>9.40-10.35am </a:t>
            </a:r>
            <a:r>
              <a:rPr lang="en-GB" sz="2400" dirty="0">
                <a:solidFill>
                  <a:srgbClr val="0070C0"/>
                </a:solidFill>
              </a:rPr>
              <a:t>Maths/Writing</a:t>
            </a:r>
            <a:endParaRPr lang="en-GB" sz="2400" dirty="0">
              <a:solidFill>
                <a:srgbClr val="FF00FF"/>
              </a:solidFill>
            </a:endParaRPr>
          </a:p>
          <a:p>
            <a:pPr marL="0" indent="0">
              <a:buNone/>
            </a:pPr>
            <a:r>
              <a:rPr lang="en-GB" sz="2400" i="1" u="sng" dirty="0"/>
              <a:t>10.35-10.50 KS2 Break</a:t>
            </a:r>
          </a:p>
          <a:p>
            <a:pPr marL="0" indent="0">
              <a:buNone/>
            </a:pPr>
            <a:r>
              <a:rPr lang="en-GB" sz="2400" dirty="0"/>
              <a:t>10.50-11.45 am </a:t>
            </a:r>
            <a:r>
              <a:rPr lang="en-GB" sz="2400" dirty="0">
                <a:solidFill>
                  <a:srgbClr val="FF00FF"/>
                </a:solidFill>
              </a:rPr>
              <a:t>Writing/Maths</a:t>
            </a:r>
            <a:endParaRPr lang="en-GB" sz="2400" dirty="0">
              <a:solidFill>
                <a:srgbClr val="0070C0"/>
              </a:solidFill>
            </a:endParaRPr>
          </a:p>
          <a:p>
            <a:pPr marL="0" indent="0">
              <a:buNone/>
            </a:pPr>
            <a:r>
              <a:rPr lang="en-GB" sz="2400" dirty="0"/>
              <a:t>11.45-12.15pm </a:t>
            </a:r>
            <a:r>
              <a:rPr lang="en-GB" sz="2400" dirty="0">
                <a:solidFill>
                  <a:srgbClr val="FF0000"/>
                </a:solidFill>
              </a:rPr>
              <a:t>Talk for Reading</a:t>
            </a:r>
          </a:p>
          <a:p>
            <a:pPr marL="0" indent="0">
              <a:buNone/>
            </a:pPr>
            <a:r>
              <a:rPr lang="en-GB" sz="2400" i="1" u="sng" dirty="0"/>
              <a:t>12.15-1.15pm Lunch</a:t>
            </a:r>
          </a:p>
          <a:p>
            <a:pPr marL="0" indent="0">
              <a:buNone/>
            </a:pPr>
            <a:r>
              <a:rPr lang="en-GB" sz="2400" dirty="0"/>
              <a:t>1.15- 3.10pm- </a:t>
            </a:r>
            <a:r>
              <a:rPr lang="en-GB" sz="2400" dirty="0">
                <a:solidFill>
                  <a:srgbClr val="7030A0"/>
                </a:solidFill>
              </a:rPr>
              <a:t>Foundation Subjects (Topic/Science/PE/RE/Music) &amp; other Activities Maths retrieval, Reading for pleasure, Library, Mile Run </a:t>
            </a:r>
            <a:r>
              <a:rPr lang="en-GB" sz="2400" dirty="0" err="1">
                <a:solidFill>
                  <a:srgbClr val="7030A0"/>
                </a:solidFill>
              </a:rPr>
              <a:t>etc</a:t>
            </a:r>
            <a:endParaRPr lang="en-GB" sz="2400" dirty="0">
              <a:solidFill>
                <a:srgbClr val="7030A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690" y="322794"/>
            <a:ext cx="4164324" cy="1107817"/>
          </a:xfrm>
          <a:prstGeom prst="rect">
            <a:avLst/>
          </a:prstGeom>
        </p:spPr>
      </p:pic>
      <p:sp>
        <p:nvSpPr>
          <p:cNvPr id="3" name="TextBox 2">
            <a:extLst>
              <a:ext uri="{FF2B5EF4-FFF2-40B4-BE49-F238E27FC236}">
                <a16:creationId xmlns:a16="http://schemas.microsoft.com/office/drawing/2014/main" id="{46C09954-36DC-4067-9179-AEE279F2567A}"/>
              </a:ext>
            </a:extLst>
          </p:cNvPr>
          <p:cNvSpPr txBox="1"/>
          <p:nvPr/>
        </p:nvSpPr>
        <p:spPr>
          <a:xfrm>
            <a:off x="121024" y="6387353"/>
            <a:ext cx="377732" cy="369332"/>
          </a:xfrm>
          <a:prstGeom prst="rect">
            <a:avLst/>
          </a:prstGeom>
          <a:noFill/>
        </p:spPr>
        <p:txBody>
          <a:bodyPr wrap="none" rtlCol="0">
            <a:spAutoFit/>
          </a:bodyPr>
          <a:lstStyle/>
          <a:p>
            <a:r>
              <a:rPr lang="en-GB" dirty="0"/>
              <a:t>LT</a:t>
            </a:r>
          </a:p>
        </p:txBody>
      </p:sp>
    </p:spTree>
    <p:extLst>
      <p:ext uri="{BB962C8B-B14F-4D97-AF65-F5344CB8AC3E}">
        <p14:creationId xmlns:p14="http://schemas.microsoft.com/office/powerpoint/2010/main" val="37614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5" y="105817"/>
            <a:ext cx="10515600" cy="1325563"/>
          </a:xfrm>
        </p:spPr>
        <p:txBody>
          <a:bodyPr>
            <a:normAutofit/>
          </a:bodyPr>
          <a:lstStyle/>
          <a:p>
            <a:r>
              <a:rPr lang="en-GB" sz="3600" b="1" u="sng" dirty="0">
                <a:latin typeface="+mn-lt"/>
              </a:rPr>
              <a:t>Morning Routines</a:t>
            </a:r>
          </a:p>
        </p:txBody>
      </p:sp>
      <p:sp>
        <p:nvSpPr>
          <p:cNvPr id="3" name="Content Placeholder 2"/>
          <p:cNvSpPr>
            <a:spLocks noGrp="1"/>
          </p:cNvSpPr>
          <p:nvPr>
            <p:ph idx="1"/>
          </p:nvPr>
        </p:nvSpPr>
        <p:spPr>
          <a:xfrm>
            <a:off x="713222" y="1032934"/>
            <a:ext cx="10809911" cy="5352626"/>
          </a:xfrm>
        </p:spPr>
        <p:txBody>
          <a:bodyPr>
            <a:normAutofit fontScale="85000" lnSpcReduction="20000"/>
          </a:bodyPr>
          <a:lstStyle/>
          <a:p>
            <a:pPr marL="0" indent="0">
              <a:buNone/>
            </a:pPr>
            <a:endParaRPr lang="en-GB" dirty="0"/>
          </a:p>
          <a:p>
            <a:pPr marL="0" indent="0">
              <a:buNone/>
            </a:pPr>
            <a:r>
              <a:rPr lang="en-GB" dirty="0"/>
              <a:t>Children need to be on time and ready to learn                                                                                         	 	– morning tasks ‘warm them up’ ready for the day.</a:t>
            </a:r>
          </a:p>
          <a:p>
            <a:pPr marL="0" indent="0">
              <a:buNone/>
            </a:pPr>
            <a:r>
              <a:rPr lang="en-GB" dirty="0"/>
              <a:t>        Doors open 8:30 – 8:40   </a:t>
            </a:r>
            <a:r>
              <a:rPr lang="en-GB" dirty="0">
                <a:sym typeface="Wingdings" panose="05000000000000000000" pitchFamily="2" charset="2"/>
              </a:rPr>
              <a:t> go through the office if they are late</a:t>
            </a:r>
          </a:p>
          <a:p>
            <a:pPr marL="0" indent="0">
              <a:buNone/>
            </a:pPr>
            <a:r>
              <a:rPr lang="en-GB" dirty="0">
                <a:sym typeface="Wingdings" panose="05000000000000000000" pitchFamily="2" charset="2"/>
              </a:rPr>
              <a:t>        Register is taken at 8:40</a:t>
            </a:r>
          </a:p>
          <a:p>
            <a:pPr marL="0" indent="0">
              <a:buNone/>
            </a:pPr>
            <a:endParaRPr lang="en-GB" dirty="0"/>
          </a:p>
          <a:p>
            <a:pPr marL="0" indent="0" algn="ctr">
              <a:buNone/>
            </a:pPr>
            <a:r>
              <a:rPr lang="en-GB" dirty="0">
                <a:solidFill>
                  <a:srgbClr val="0070C0"/>
                </a:solidFill>
              </a:rPr>
              <a:t>Attendance – we aim for 96%. </a:t>
            </a:r>
          </a:p>
          <a:p>
            <a:pPr marL="0" indent="0" algn="ctr">
              <a:buNone/>
            </a:pPr>
            <a:r>
              <a:rPr lang="en-GB" dirty="0">
                <a:solidFill>
                  <a:srgbClr val="0070C0"/>
                </a:solidFill>
              </a:rPr>
              <a:t>Anything below 90% is classified as </a:t>
            </a:r>
            <a:r>
              <a:rPr lang="en-GB" i="1" dirty="0">
                <a:solidFill>
                  <a:srgbClr val="0070C0"/>
                </a:solidFill>
              </a:rPr>
              <a:t>persistently absent</a:t>
            </a:r>
            <a:r>
              <a:rPr lang="en-GB" dirty="0">
                <a:solidFill>
                  <a:srgbClr val="0070C0"/>
                </a:solidFill>
              </a:rPr>
              <a:t>.</a:t>
            </a:r>
          </a:p>
          <a:p>
            <a:pPr marL="0" indent="0">
              <a:buNone/>
            </a:pPr>
            <a:endParaRPr lang="en-GB" dirty="0"/>
          </a:p>
          <a:p>
            <a:pPr marL="0" indent="0">
              <a:buNone/>
            </a:pPr>
            <a:r>
              <a:rPr lang="en-GB" dirty="0"/>
              <a:t>Lunches are displayed in the classroom-  there is a three week timetable. </a:t>
            </a:r>
          </a:p>
          <a:p>
            <a:pPr marL="0" indent="0">
              <a:buNone/>
            </a:pPr>
            <a:r>
              <a:rPr lang="en-GB" dirty="0"/>
              <a:t>               Children can order in the morning or pre-order through </a:t>
            </a:r>
            <a:r>
              <a:rPr lang="en-GB" dirty="0" err="1"/>
              <a:t>Scopay</a:t>
            </a:r>
            <a:r>
              <a:rPr lang="en-GB" dirty="0"/>
              <a:t>.</a:t>
            </a:r>
          </a:p>
          <a:p>
            <a:pPr marL="0" indent="0">
              <a:buNone/>
            </a:pPr>
            <a:endParaRPr lang="en-GB" dirty="0"/>
          </a:p>
          <a:p>
            <a:pPr marL="0" indent="0" algn="ctr">
              <a:buNone/>
            </a:pPr>
            <a:r>
              <a:rPr lang="en-GB" dirty="0"/>
              <a:t>All children must bring in a </a:t>
            </a:r>
            <a:r>
              <a:rPr lang="en-GB" b="1" dirty="0"/>
              <a:t>named</a:t>
            </a:r>
            <a:r>
              <a:rPr lang="en-GB" dirty="0"/>
              <a:t> water bottle – Please let us know if they don’t have one so we can provide a cup for the day. </a:t>
            </a:r>
          </a:p>
          <a:p>
            <a:pPr marL="0" indent="0">
              <a:buNone/>
            </a:pPr>
            <a:endParaRPr lang="en-GB" dirty="0"/>
          </a:p>
          <a:p>
            <a:pPr marL="0" indent="0" algn="ctr">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0" y="151692"/>
            <a:ext cx="3312622" cy="881242"/>
          </a:xfrm>
          <a:prstGeom prst="rect">
            <a:avLst/>
          </a:prstGeom>
        </p:spPr>
      </p:pic>
      <p:sp>
        <p:nvSpPr>
          <p:cNvPr id="5" name="TextBox 4">
            <a:extLst>
              <a:ext uri="{FF2B5EF4-FFF2-40B4-BE49-F238E27FC236}">
                <a16:creationId xmlns:a16="http://schemas.microsoft.com/office/drawing/2014/main" id="{11895679-DB10-4789-9548-D9E8B62AA667}"/>
              </a:ext>
            </a:extLst>
          </p:cNvPr>
          <p:cNvSpPr txBox="1"/>
          <p:nvPr/>
        </p:nvSpPr>
        <p:spPr>
          <a:xfrm>
            <a:off x="196755" y="6385560"/>
            <a:ext cx="434734" cy="369332"/>
          </a:xfrm>
          <a:prstGeom prst="rect">
            <a:avLst/>
          </a:prstGeom>
          <a:noFill/>
        </p:spPr>
        <p:txBody>
          <a:bodyPr wrap="none" rtlCol="0">
            <a:spAutoFit/>
          </a:bodyPr>
          <a:lstStyle/>
          <a:p>
            <a:r>
              <a:rPr lang="en-GB" dirty="0"/>
              <a:t>VP</a:t>
            </a:r>
          </a:p>
        </p:txBody>
      </p:sp>
    </p:spTree>
    <p:extLst>
      <p:ext uri="{BB962C8B-B14F-4D97-AF65-F5344CB8AC3E}">
        <p14:creationId xmlns:p14="http://schemas.microsoft.com/office/powerpoint/2010/main" val="27089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5" y="105817"/>
            <a:ext cx="10515600" cy="1325563"/>
          </a:xfrm>
        </p:spPr>
        <p:txBody>
          <a:bodyPr>
            <a:normAutofit/>
          </a:bodyPr>
          <a:lstStyle/>
          <a:p>
            <a:r>
              <a:rPr lang="en-GB" sz="3600" b="1" u="sng" dirty="0">
                <a:latin typeface="+mn-lt"/>
              </a:rPr>
              <a:t>Presentation</a:t>
            </a:r>
          </a:p>
        </p:txBody>
      </p:sp>
      <p:sp>
        <p:nvSpPr>
          <p:cNvPr id="3" name="Content Placeholder 2"/>
          <p:cNvSpPr>
            <a:spLocks noGrp="1"/>
          </p:cNvSpPr>
          <p:nvPr>
            <p:ph idx="1"/>
          </p:nvPr>
        </p:nvSpPr>
        <p:spPr>
          <a:xfrm>
            <a:off x="196755" y="1296537"/>
            <a:ext cx="7093507" cy="5336275"/>
          </a:xfrm>
        </p:spPr>
        <p:txBody>
          <a:bodyPr>
            <a:normAutofit/>
          </a:bodyPr>
          <a:lstStyle/>
          <a:p>
            <a:pPr marL="0" indent="0">
              <a:buNone/>
            </a:pPr>
            <a:r>
              <a:rPr lang="en-GB" sz="2400" dirty="0"/>
              <a:t>Each day, we expect the children to come into school wearing the Bramley School Uniform.</a:t>
            </a:r>
          </a:p>
          <a:p>
            <a:pPr marL="0" indent="0">
              <a:buNone/>
            </a:pPr>
            <a:endParaRPr lang="en-GB" sz="2400" dirty="0"/>
          </a:p>
          <a:p>
            <a:pPr marL="0" indent="0">
              <a:buNone/>
            </a:pPr>
            <a:r>
              <a:rPr lang="en-GB" sz="2400" dirty="0"/>
              <a:t>School jumpers/cardigans/fleeces and coats</a:t>
            </a:r>
          </a:p>
          <a:p>
            <a:pPr marL="0" indent="0">
              <a:buNone/>
            </a:pPr>
            <a:r>
              <a:rPr lang="en-GB" sz="2400" dirty="0"/>
              <a:t>must be named.</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778" y="216147"/>
            <a:ext cx="3261822" cy="867728"/>
          </a:xfrm>
          <a:prstGeom prst="rect">
            <a:avLst/>
          </a:prstGeom>
        </p:spPr>
      </p:pic>
      <p:sp>
        <p:nvSpPr>
          <p:cNvPr id="5" name="Rectangle 4"/>
          <p:cNvSpPr/>
          <p:nvPr/>
        </p:nvSpPr>
        <p:spPr>
          <a:xfrm>
            <a:off x="5083848" y="3138646"/>
            <a:ext cx="6727152" cy="3453189"/>
          </a:xfrm>
          <a:prstGeom prst="rect">
            <a:avLst/>
          </a:prstGeom>
        </p:spPr>
        <p:txBody>
          <a:bodyPr wrap="square">
            <a:spAutoFit/>
          </a:bodyPr>
          <a:lstStyle/>
          <a:p>
            <a:pPr>
              <a:lnSpc>
                <a:spcPct val="107000"/>
              </a:lnSpc>
              <a:spcAft>
                <a:spcPts val="800"/>
              </a:spcAft>
            </a:pPr>
            <a:r>
              <a:rPr lang="en-GB" b="1" i="1" dirty="0">
                <a:latin typeface="Calibri" panose="020F0502020204030204" pitchFamily="34" charset="0"/>
                <a:ea typeface="Calibri" panose="020F0502020204030204" pitchFamily="34" charset="0"/>
                <a:cs typeface="Calibri" panose="020F0502020204030204" pitchFamily="34" charset="0"/>
              </a:rPr>
              <a:t>School Uniform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	Trousers, Skirt 	       -         Navy, black or grey; blue  	    	 or Pinafore Dress 		and white gingham check 					dress in summer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	Shirt or Polo Shirt	       -         	White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	Jumper/Cardigan            -       	School sweatshirt/cardigan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	Footwear 	       -         Plain, sensible, black, low 					heeled shoes                                                                                                		                                   or plain </a:t>
            </a:r>
            <a:r>
              <a:rPr lang="en-GB" b="1" u="sng" dirty="0">
                <a:latin typeface="Calibri" panose="020F0502020204030204" pitchFamily="34" charset="0"/>
                <a:ea typeface="Calibri" panose="020F0502020204030204" pitchFamily="34" charset="0"/>
                <a:cs typeface="Calibri" panose="020F0502020204030204" pitchFamily="34" charset="0"/>
              </a:rPr>
              <a:t>black</a:t>
            </a:r>
            <a:r>
              <a:rPr lang="en-GB" dirty="0">
                <a:latin typeface="Calibri" panose="020F0502020204030204" pitchFamily="34" charset="0"/>
                <a:ea typeface="Calibri" panose="020F0502020204030204" pitchFamily="34" charset="0"/>
                <a:cs typeface="Calibri" panose="020F0502020204030204" pitchFamily="34" charset="0"/>
              </a:rPr>
              <a:t> trainers (without 				any markings)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96756" y="3994650"/>
            <a:ext cx="4459912" cy="1754326"/>
          </a:xfrm>
          <a:prstGeom prst="rect">
            <a:avLst/>
          </a:prstGeom>
          <a:noFill/>
        </p:spPr>
        <p:txBody>
          <a:bodyPr wrap="square" rtlCol="0">
            <a:spAutoFit/>
          </a:bodyPr>
          <a:lstStyle/>
          <a:p>
            <a:r>
              <a:rPr lang="en-GB" dirty="0">
                <a:solidFill>
                  <a:srgbClr val="0070C0"/>
                </a:solidFill>
              </a:rPr>
              <a:t>This has not changed since last year – we have several children with trainers that are not plain black.</a:t>
            </a:r>
          </a:p>
          <a:p>
            <a:r>
              <a:rPr lang="en-GB" dirty="0">
                <a:solidFill>
                  <a:srgbClr val="0070C0"/>
                </a:solidFill>
              </a:rPr>
              <a:t>Many children without school jumpers.</a:t>
            </a:r>
          </a:p>
          <a:p>
            <a:r>
              <a:rPr lang="en-GB" dirty="0">
                <a:solidFill>
                  <a:srgbClr val="0070C0"/>
                </a:solidFill>
              </a:rPr>
              <a:t>School Uniform Swap Shop – have lots of jumpers and cardigans</a:t>
            </a:r>
          </a:p>
        </p:txBody>
      </p:sp>
      <p:sp>
        <p:nvSpPr>
          <p:cNvPr id="7" name="Rectangle 6"/>
          <p:cNvSpPr/>
          <p:nvPr/>
        </p:nvSpPr>
        <p:spPr>
          <a:xfrm>
            <a:off x="7398565" y="1431380"/>
            <a:ext cx="4380331" cy="1477328"/>
          </a:xfrm>
          <a:prstGeom prst="rect">
            <a:avLst/>
          </a:prstGeom>
        </p:spPr>
        <p:txBody>
          <a:bodyPr wrap="square">
            <a:spAutoFit/>
          </a:bodyPr>
          <a:lstStyle/>
          <a:p>
            <a:r>
              <a:rPr lang="en-GB" dirty="0">
                <a:solidFill>
                  <a:srgbClr val="0070C0"/>
                </a:solidFill>
              </a:rPr>
              <a:t>Long hair (boys and girls) should be tied back at all times – avoid distractions from work and for hygiene. </a:t>
            </a:r>
          </a:p>
          <a:p>
            <a:r>
              <a:rPr lang="en-GB" dirty="0">
                <a:solidFill>
                  <a:srgbClr val="0070C0"/>
                </a:solidFill>
              </a:rPr>
              <a:t>Earrings – should be small studs and easily removable for PE by the children.</a:t>
            </a:r>
          </a:p>
        </p:txBody>
      </p:sp>
      <p:sp>
        <p:nvSpPr>
          <p:cNvPr id="8" name="Rectangle 7"/>
          <p:cNvSpPr/>
          <p:nvPr/>
        </p:nvSpPr>
        <p:spPr>
          <a:xfrm>
            <a:off x="4975168" y="3138645"/>
            <a:ext cx="6912032" cy="355138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E479DE2-A7C0-4E32-93B8-1321FB9D7474}"/>
              </a:ext>
            </a:extLst>
          </p:cNvPr>
          <p:cNvSpPr txBox="1"/>
          <p:nvPr/>
        </p:nvSpPr>
        <p:spPr>
          <a:xfrm>
            <a:off x="196755" y="6428509"/>
            <a:ext cx="370614" cy="369332"/>
          </a:xfrm>
          <a:prstGeom prst="rect">
            <a:avLst/>
          </a:prstGeom>
          <a:noFill/>
        </p:spPr>
        <p:txBody>
          <a:bodyPr wrap="none" rtlCol="0">
            <a:spAutoFit/>
          </a:bodyPr>
          <a:lstStyle/>
          <a:p>
            <a:r>
              <a:rPr lang="en-GB" dirty="0"/>
              <a:t>EJ</a:t>
            </a:r>
          </a:p>
        </p:txBody>
      </p:sp>
    </p:spTree>
    <p:extLst>
      <p:ext uri="{BB962C8B-B14F-4D97-AF65-F5344CB8AC3E}">
        <p14:creationId xmlns:p14="http://schemas.microsoft.com/office/powerpoint/2010/main" val="294439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696" y="241070"/>
            <a:ext cx="11372295" cy="6199586"/>
          </a:xfrm>
        </p:spPr>
        <p:txBody>
          <a:bodyPr>
            <a:normAutofit fontScale="92500" lnSpcReduction="10000"/>
          </a:bodyPr>
          <a:lstStyle/>
          <a:p>
            <a:pPr marL="0" indent="0">
              <a:buNone/>
            </a:pPr>
            <a:endParaRPr lang="en-GB" sz="2400" dirty="0"/>
          </a:p>
          <a:p>
            <a:pPr marL="0" indent="0">
              <a:buNone/>
            </a:pPr>
            <a:r>
              <a:rPr lang="en-GB" sz="3600" b="1" dirty="0"/>
              <a:t>PE Days </a:t>
            </a:r>
            <a:r>
              <a:rPr lang="en-GB" dirty="0"/>
              <a:t>	</a:t>
            </a:r>
          </a:p>
          <a:p>
            <a:pPr marL="0" indent="0">
              <a:buNone/>
            </a:pPr>
            <a:r>
              <a:rPr lang="en-GB" sz="2400" dirty="0"/>
              <a:t>Children wear their PE kits into school on their set days.</a:t>
            </a:r>
          </a:p>
          <a:p>
            <a:pPr marL="0" indent="0">
              <a:buNone/>
            </a:pPr>
            <a:endParaRPr lang="en-GB" sz="2400" dirty="0"/>
          </a:p>
          <a:p>
            <a:pPr marL="0" indent="0">
              <a:buNone/>
            </a:pPr>
            <a:r>
              <a:rPr lang="en-GB" sz="2400" dirty="0">
                <a:solidFill>
                  <a:srgbClr val="0070C0"/>
                </a:solidFill>
              </a:rPr>
              <a:t>Light blue T Shirt or polo</a:t>
            </a:r>
          </a:p>
          <a:p>
            <a:pPr marL="0" indent="0">
              <a:buNone/>
            </a:pPr>
            <a:r>
              <a:rPr lang="en-GB" sz="2400" dirty="0">
                <a:solidFill>
                  <a:srgbClr val="0070C0"/>
                </a:solidFill>
              </a:rPr>
              <a:t>Black or navy shorts </a:t>
            </a:r>
            <a:r>
              <a:rPr lang="en-GB" sz="1800" i="1" dirty="0">
                <a:solidFill>
                  <a:srgbClr val="0070C0"/>
                </a:solidFill>
              </a:rPr>
              <a:t>(plain jogging bottoms in colder weather)</a:t>
            </a:r>
            <a:endParaRPr lang="en-GB" sz="2400" i="1" dirty="0">
              <a:solidFill>
                <a:srgbClr val="0070C0"/>
              </a:solidFill>
            </a:endParaRPr>
          </a:p>
          <a:p>
            <a:pPr marL="0" indent="0">
              <a:buNone/>
            </a:pPr>
            <a:r>
              <a:rPr lang="en-GB" sz="2400" dirty="0">
                <a:solidFill>
                  <a:srgbClr val="0070C0"/>
                </a:solidFill>
              </a:rPr>
              <a:t>Trainers </a:t>
            </a:r>
          </a:p>
          <a:p>
            <a:pPr marL="0" indent="0">
              <a:buNone/>
            </a:pPr>
            <a:r>
              <a:rPr lang="en-GB" sz="2400" dirty="0">
                <a:solidFill>
                  <a:srgbClr val="0070C0"/>
                </a:solidFill>
              </a:rPr>
              <a:t>Change of socks</a:t>
            </a:r>
          </a:p>
          <a:p>
            <a:pPr marL="0" indent="0">
              <a:buNone/>
            </a:pPr>
            <a:r>
              <a:rPr lang="en-GB" sz="2400" dirty="0">
                <a:solidFill>
                  <a:srgbClr val="0070C0"/>
                </a:solidFill>
              </a:rPr>
              <a:t>Bramley hoodie/fleece or school jumper</a:t>
            </a:r>
          </a:p>
          <a:p>
            <a:pPr marL="0" indent="0">
              <a:buNone/>
            </a:pPr>
            <a:r>
              <a:rPr lang="en-GB" sz="2400" dirty="0">
                <a:solidFill>
                  <a:srgbClr val="0070C0"/>
                </a:solidFill>
              </a:rPr>
              <a:t>Earrings removed or taped over</a:t>
            </a:r>
          </a:p>
          <a:p>
            <a:pPr marL="0" indent="0">
              <a:buNone/>
            </a:pPr>
            <a:r>
              <a:rPr lang="en-GB" sz="2400" dirty="0">
                <a:solidFill>
                  <a:srgbClr val="0070C0"/>
                </a:solidFill>
              </a:rPr>
              <a:t>Hair tied back</a:t>
            </a:r>
          </a:p>
          <a:p>
            <a:pPr marL="0" indent="0" algn="ctr">
              <a:buNone/>
            </a:pPr>
            <a:endParaRPr lang="en-GB" sz="2400" i="1" dirty="0">
              <a:solidFill>
                <a:srgbClr val="0070C0"/>
              </a:solidFill>
            </a:endParaRPr>
          </a:p>
          <a:p>
            <a:pPr marL="0" indent="0" algn="ctr">
              <a:buNone/>
            </a:pPr>
            <a:r>
              <a:rPr lang="en-GB" sz="2400" dirty="0"/>
              <a:t>Classes also do mile runs (Y3 Friday, Y4 Wednesday)</a:t>
            </a:r>
            <a:br>
              <a:rPr lang="en-GB" sz="2400" dirty="0"/>
            </a:br>
            <a:r>
              <a:rPr lang="en-GB" sz="2400" dirty="0"/>
              <a:t>Children can run in trainers or walk quickly in school shoes. </a:t>
            </a:r>
          </a:p>
          <a:p>
            <a:pPr marL="0" indent="0" algn="ctr">
              <a:buNone/>
            </a:pPr>
            <a:r>
              <a:rPr lang="en-GB" sz="2400" dirty="0"/>
              <a:t>Children can bring in trainers in their school bags to change into for their Mile Run if they wear school shoes. </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604" y="143853"/>
            <a:ext cx="3023751" cy="804395"/>
          </a:xfrm>
          <a:prstGeom prst="rect">
            <a:avLst/>
          </a:prstGeom>
        </p:spPr>
      </p:pic>
      <p:sp>
        <p:nvSpPr>
          <p:cNvPr id="2" name="TextBox 1">
            <a:extLst>
              <a:ext uri="{FF2B5EF4-FFF2-40B4-BE49-F238E27FC236}">
                <a16:creationId xmlns:a16="http://schemas.microsoft.com/office/drawing/2014/main" id="{CCCD2A6D-6B5D-41D1-8BC7-3C84F9121015}"/>
              </a:ext>
            </a:extLst>
          </p:cNvPr>
          <p:cNvSpPr txBox="1"/>
          <p:nvPr/>
        </p:nvSpPr>
        <p:spPr>
          <a:xfrm>
            <a:off x="121024" y="6440656"/>
            <a:ext cx="394660" cy="369332"/>
          </a:xfrm>
          <a:prstGeom prst="rect">
            <a:avLst/>
          </a:prstGeom>
          <a:noFill/>
        </p:spPr>
        <p:txBody>
          <a:bodyPr wrap="none" rtlCol="0">
            <a:spAutoFit/>
          </a:bodyPr>
          <a:lstStyle/>
          <a:p>
            <a:r>
              <a:rPr lang="en-GB" dirty="0"/>
              <a:t>LE</a:t>
            </a:r>
          </a:p>
        </p:txBody>
      </p:sp>
    </p:spTree>
    <p:extLst>
      <p:ext uri="{BB962C8B-B14F-4D97-AF65-F5344CB8AC3E}">
        <p14:creationId xmlns:p14="http://schemas.microsoft.com/office/powerpoint/2010/main" val="342943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019" y="316083"/>
            <a:ext cx="11372295" cy="1264330"/>
          </a:xfrm>
        </p:spPr>
        <p:txBody>
          <a:bodyPr>
            <a:normAutofit fontScale="92500" lnSpcReduction="20000"/>
          </a:bodyPr>
          <a:lstStyle/>
          <a:p>
            <a:pPr marL="0" indent="0">
              <a:buNone/>
            </a:pPr>
            <a:endParaRPr lang="en-GB" sz="2400" dirty="0"/>
          </a:p>
          <a:p>
            <a:pPr marL="0" indent="0">
              <a:buNone/>
            </a:pPr>
            <a:r>
              <a:rPr lang="en-US" sz="3600" b="1" dirty="0"/>
              <a:t>Swimming </a:t>
            </a:r>
            <a:endParaRPr lang="en-GB" sz="3600" b="1" dirty="0"/>
          </a:p>
          <a:p>
            <a:pPr marL="0" indent="0">
              <a:buNone/>
            </a:pPr>
            <a:r>
              <a:rPr lang="en-GB"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604" y="143853"/>
            <a:ext cx="3023751" cy="804395"/>
          </a:xfrm>
          <a:prstGeom prst="rect">
            <a:avLst/>
          </a:prstGeom>
        </p:spPr>
      </p:pic>
      <p:sp>
        <p:nvSpPr>
          <p:cNvPr id="2" name="TextBox 1"/>
          <p:cNvSpPr txBox="1"/>
          <p:nvPr/>
        </p:nvSpPr>
        <p:spPr>
          <a:xfrm>
            <a:off x="911424" y="2250955"/>
            <a:ext cx="5176225" cy="3600986"/>
          </a:xfrm>
          <a:prstGeom prst="rect">
            <a:avLst/>
          </a:prstGeom>
          <a:noFill/>
        </p:spPr>
        <p:txBody>
          <a:bodyPr wrap="square" rtlCol="0">
            <a:spAutoFit/>
          </a:bodyPr>
          <a:lstStyle/>
          <a:p>
            <a:r>
              <a:rPr lang="en-GB" sz="2400" b="1" dirty="0"/>
              <a:t>Cowell &amp; Morpurgo</a:t>
            </a:r>
          </a:p>
          <a:p>
            <a:pPr algn="ctr"/>
            <a:endParaRPr lang="en-GB" sz="2400" dirty="0"/>
          </a:p>
          <a:p>
            <a:pPr marL="342900" indent="-342900">
              <a:buFont typeface="Arial" panose="020B0604020202020204" pitchFamily="34" charset="0"/>
              <a:buChar char="•"/>
            </a:pPr>
            <a:r>
              <a:rPr lang="en-GB" sz="2400" dirty="0"/>
              <a:t>Tuesday 16</a:t>
            </a:r>
            <a:r>
              <a:rPr lang="en-GB" sz="2400" baseline="30000" dirty="0"/>
              <a:t>th</a:t>
            </a:r>
            <a:r>
              <a:rPr lang="en-GB" sz="2400" dirty="0"/>
              <a:t> September</a:t>
            </a:r>
          </a:p>
          <a:p>
            <a:pPr marL="342900" indent="-342900">
              <a:buFont typeface="Arial" panose="020B0604020202020204" pitchFamily="34" charset="0"/>
              <a:buChar char="•"/>
            </a:pPr>
            <a:r>
              <a:rPr lang="en-GB" sz="2400" dirty="0"/>
              <a:t>Tuesday 23</a:t>
            </a:r>
            <a:r>
              <a:rPr lang="en-GB" sz="2400" baseline="30000" dirty="0"/>
              <a:t>rd</a:t>
            </a:r>
            <a:r>
              <a:rPr lang="en-GB" sz="2400" dirty="0"/>
              <a:t> September </a:t>
            </a:r>
          </a:p>
          <a:p>
            <a:pPr marL="342900" indent="-342900">
              <a:buFont typeface="Arial" panose="020B0604020202020204" pitchFamily="34" charset="0"/>
              <a:buChar char="•"/>
            </a:pPr>
            <a:r>
              <a:rPr lang="en-GB" sz="2400" dirty="0"/>
              <a:t>Tuesday 30</a:t>
            </a:r>
            <a:r>
              <a:rPr lang="en-GB" sz="2400" baseline="30000" dirty="0"/>
              <a:t>th</a:t>
            </a:r>
            <a:r>
              <a:rPr lang="en-GB" sz="2400" dirty="0"/>
              <a:t> September </a:t>
            </a:r>
          </a:p>
          <a:p>
            <a:pPr marL="342900" indent="-342900">
              <a:buFont typeface="Arial" panose="020B0604020202020204" pitchFamily="34" charset="0"/>
              <a:buChar char="•"/>
            </a:pPr>
            <a:r>
              <a:rPr lang="en-GB" sz="2400" dirty="0"/>
              <a:t>Tuesday 7</a:t>
            </a:r>
            <a:r>
              <a:rPr lang="en-GB" sz="2400" baseline="30000" dirty="0"/>
              <a:t>th</a:t>
            </a:r>
            <a:r>
              <a:rPr lang="en-GB" sz="2400" dirty="0"/>
              <a:t> October</a:t>
            </a:r>
          </a:p>
          <a:p>
            <a:pPr marL="342900" indent="-342900">
              <a:buFont typeface="Arial" panose="020B0604020202020204" pitchFamily="34" charset="0"/>
              <a:buChar char="•"/>
            </a:pPr>
            <a:r>
              <a:rPr lang="en-GB" sz="2400" dirty="0"/>
              <a:t>Tuesday 14</a:t>
            </a:r>
            <a:r>
              <a:rPr lang="en-GB" sz="2400" baseline="30000" dirty="0"/>
              <a:t>th</a:t>
            </a:r>
            <a:r>
              <a:rPr lang="en-GB" sz="2400" dirty="0"/>
              <a:t> October </a:t>
            </a:r>
          </a:p>
          <a:p>
            <a:pPr marL="342900" indent="-342900">
              <a:buFont typeface="Arial" panose="020B0604020202020204" pitchFamily="34" charset="0"/>
              <a:buChar char="•"/>
            </a:pPr>
            <a:r>
              <a:rPr lang="en-GB" sz="2400" dirty="0"/>
              <a:t>Tuesday 21</a:t>
            </a:r>
            <a:r>
              <a:rPr lang="en-GB" sz="2400" baseline="30000" dirty="0"/>
              <a:t>st</a:t>
            </a:r>
            <a:r>
              <a:rPr lang="en-GB" sz="2400" dirty="0"/>
              <a:t> October  </a:t>
            </a:r>
          </a:p>
          <a:p>
            <a:pPr algn="ctr"/>
            <a:endParaRPr lang="en-GB" dirty="0"/>
          </a:p>
          <a:p>
            <a:endParaRPr lang="en-GB" dirty="0"/>
          </a:p>
        </p:txBody>
      </p:sp>
      <p:sp>
        <p:nvSpPr>
          <p:cNvPr id="5" name="TextBox 4"/>
          <p:cNvSpPr txBox="1"/>
          <p:nvPr/>
        </p:nvSpPr>
        <p:spPr>
          <a:xfrm>
            <a:off x="6620130" y="2250955"/>
            <a:ext cx="5176225" cy="3600986"/>
          </a:xfrm>
          <a:prstGeom prst="rect">
            <a:avLst/>
          </a:prstGeom>
          <a:noFill/>
        </p:spPr>
        <p:txBody>
          <a:bodyPr wrap="square" rtlCol="0">
            <a:spAutoFit/>
          </a:bodyPr>
          <a:lstStyle/>
          <a:p>
            <a:r>
              <a:rPr lang="en-GB" sz="2400" b="1" dirty="0"/>
              <a:t>Rauf</a:t>
            </a:r>
          </a:p>
          <a:p>
            <a:pPr algn="ctr"/>
            <a:endParaRPr lang="en-GB" sz="2400" dirty="0"/>
          </a:p>
          <a:p>
            <a:pPr marL="342900" indent="-342900">
              <a:buFont typeface="Arial" panose="020B0604020202020204" pitchFamily="34" charset="0"/>
              <a:buChar char="•"/>
            </a:pPr>
            <a:r>
              <a:rPr lang="en-GB" sz="2400" dirty="0"/>
              <a:t>Thursday 18</a:t>
            </a:r>
            <a:r>
              <a:rPr lang="en-GB" sz="2400" baseline="30000" dirty="0"/>
              <a:t>th</a:t>
            </a:r>
            <a:r>
              <a:rPr lang="en-GB" sz="2400" dirty="0"/>
              <a:t> September </a:t>
            </a:r>
          </a:p>
          <a:p>
            <a:pPr marL="342900" indent="-342900">
              <a:buFont typeface="Arial" panose="020B0604020202020204" pitchFamily="34" charset="0"/>
              <a:buChar char="•"/>
            </a:pPr>
            <a:r>
              <a:rPr lang="en-GB" sz="2400" dirty="0"/>
              <a:t>Thursday 25</a:t>
            </a:r>
            <a:r>
              <a:rPr lang="en-GB" sz="2400" baseline="30000" dirty="0"/>
              <a:t>th</a:t>
            </a:r>
            <a:r>
              <a:rPr lang="en-GB" sz="2400" dirty="0"/>
              <a:t> September </a:t>
            </a:r>
          </a:p>
          <a:p>
            <a:pPr marL="342900" indent="-342900">
              <a:buFont typeface="Arial" panose="020B0604020202020204" pitchFamily="34" charset="0"/>
              <a:buChar char="•"/>
            </a:pPr>
            <a:r>
              <a:rPr lang="en-GB" sz="2400" dirty="0"/>
              <a:t>Thursday 2</a:t>
            </a:r>
            <a:r>
              <a:rPr lang="en-GB" sz="2400" baseline="30000" dirty="0"/>
              <a:t>nd</a:t>
            </a:r>
            <a:r>
              <a:rPr lang="en-GB" sz="2400" dirty="0"/>
              <a:t> October </a:t>
            </a:r>
          </a:p>
          <a:p>
            <a:pPr marL="342900" indent="-342900">
              <a:buFont typeface="Arial" panose="020B0604020202020204" pitchFamily="34" charset="0"/>
              <a:buChar char="•"/>
            </a:pPr>
            <a:r>
              <a:rPr lang="en-GB" sz="2400" dirty="0"/>
              <a:t>Thursday 9</a:t>
            </a:r>
            <a:r>
              <a:rPr lang="en-GB" sz="2400" baseline="30000" dirty="0"/>
              <a:t>th</a:t>
            </a:r>
            <a:r>
              <a:rPr lang="en-GB" sz="2400" dirty="0"/>
              <a:t> October </a:t>
            </a:r>
          </a:p>
          <a:p>
            <a:pPr marL="342900" indent="-342900">
              <a:buFont typeface="Arial" panose="020B0604020202020204" pitchFamily="34" charset="0"/>
              <a:buChar char="•"/>
            </a:pPr>
            <a:r>
              <a:rPr lang="en-GB" sz="2400" dirty="0"/>
              <a:t>Thursday 16</a:t>
            </a:r>
            <a:r>
              <a:rPr lang="en-GB" sz="2400" baseline="30000" dirty="0"/>
              <a:t>th</a:t>
            </a:r>
            <a:r>
              <a:rPr lang="en-GB" sz="2400" dirty="0"/>
              <a:t> October </a:t>
            </a:r>
          </a:p>
          <a:p>
            <a:pPr marL="342900" indent="-342900">
              <a:buFont typeface="Arial" panose="020B0604020202020204" pitchFamily="34" charset="0"/>
              <a:buChar char="•"/>
            </a:pPr>
            <a:r>
              <a:rPr lang="en-GB" sz="2400" dirty="0"/>
              <a:t>Thursday 23</a:t>
            </a:r>
            <a:r>
              <a:rPr lang="en-GB" sz="2400" baseline="30000" dirty="0"/>
              <a:t>rd</a:t>
            </a:r>
            <a:r>
              <a:rPr lang="en-GB" sz="2400" dirty="0"/>
              <a:t> October </a:t>
            </a:r>
          </a:p>
          <a:p>
            <a:pPr algn="ctr"/>
            <a:endParaRPr lang="en-GB" dirty="0"/>
          </a:p>
          <a:p>
            <a:endParaRPr lang="en-GB" dirty="0"/>
          </a:p>
        </p:txBody>
      </p:sp>
      <p:sp>
        <p:nvSpPr>
          <p:cNvPr id="6" name="TextBox 5">
            <a:extLst>
              <a:ext uri="{FF2B5EF4-FFF2-40B4-BE49-F238E27FC236}">
                <a16:creationId xmlns:a16="http://schemas.microsoft.com/office/drawing/2014/main" id="{86E72EE2-1F1B-47FB-8DF2-219A3758E958}"/>
              </a:ext>
            </a:extLst>
          </p:cNvPr>
          <p:cNvSpPr txBox="1"/>
          <p:nvPr/>
        </p:nvSpPr>
        <p:spPr>
          <a:xfrm>
            <a:off x="235019" y="6414247"/>
            <a:ext cx="377732" cy="369332"/>
          </a:xfrm>
          <a:prstGeom prst="rect">
            <a:avLst/>
          </a:prstGeom>
          <a:noFill/>
        </p:spPr>
        <p:txBody>
          <a:bodyPr wrap="none" rtlCol="0">
            <a:spAutoFit/>
          </a:bodyPr>
          <a:lstStyle/>
          <a:p>
            <a:r>
              <a:rPr lang="en-GB" dirty="0"/>
              <a:t>LT</a:t>
            </a:r>
          </a:p>
        </p:txBody>
      </p:sp>
    </p:spTree>
    <p:extLst>
      <p:ext uri="{BB962C8B-B14F-4D97-AF65-F5344CB8AC3E}">
        <p14:creationId xmlns:p14="http://schemas.microsoft.com/office/powerpoint/2010/main" val="334283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79" y="140534"/>
            <a:ext cx="4638950" cy="1325563"/>
          </a:xfrm>
        </p:spPr>
        <p:txBody>
          <a:bodyPr>
            <a:normAutofit/>
          </a:bodyPr>
          <a:lstStyle/>
          <a:p>
            <a:r>
              <a:rPr lang="en-GB" sz="3200" b="1" u="sng" dirty="0">
                <a:latin typeface="+mn-lt"/>
              </a:rPr>
              <a:t>Our Year 3 Topics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626" y="140534"/>
            <a:ext cx="2326404" cy="618883"/>
          </a:xfrm>
          <a:prstGeom prst="rect">
            <a:avLst/>
          </a:prstGeom>
        </p:spPr>
      </p:pic>
      <p:sp>
        <p:nvSpPr>
          <p:cNvPr id="3" name="TextBox 2"/>
          <p:cNvSpPr txBox="1"/>
          <p:nvPr/>
        </p:nvSpPr>
        <p:spPr>
          <a:xfrm>
            <a:off x="484959" y="1597032"/>
            <a:ext cx="5502165" cy="4154984"/>
          </a:xfrm>
          <a:prstGeom prst="rect">
            <a:avLst/>
          </a:prstGeom>
          <a:noFill/>
        </p:spPr>
        <p:txBody>
          <a:bodyPr wrap="square" rtlCol="0">
            <a:spAutoFit/>
          </a:bodyPr>
          <a:lstStyle/>
          <a:p>
            <a:pPr algn="ctr"/>
            <a:r>
              <a:rPr lang="en-GB" sz="2400" dirty="0"/>
              <a:t>Victorian Life</a:t>
            </a:r>
          </a:p>
          <a:p>
            <a:pPr algn="ctr"/>
            <a:endParaRPr lang="en-GB" sz="2400" dirty="0"/>
          </a:p>
          <a:p>
            <a:pPr algn="ctr"/>
            <a:r>
              <a:rPr lang="en-GB" sz="2400" dirty="0"/>
              <a:t>We Will Rock You!</a:t>
            </a:r>
          </a:p>
          <a:p>
            <a:pPr algn="ctr"/>
            <a:endParaRPr lang="en-GB" sz="2400" dirty="0"/>
          </a:p>
          <a:p>
            <a:pPr algn="ctr"/>
            <a:r>
              <a:rPr lang="en-GB" sz="2400" dirty="0"/>
              <a:t>Saxon Invasion!</a:t>
            </a:r>
          </a:p>
          <a:p>
            <a:pPr algn="ctr"/>
            <a:endParaRPr lang="en-GB" sz="2400" dirty="0"/>
          </a:p>
          <a:p>
            <a:pPr algn="ctr"/>
            <a:r>
              <a:rPr lang="en-GB" sz="2400" dirty="0"/>
              <a:t>Ancient Egyptians</a:t>
            </a:r>
          </a:p>
          <a:p>
            <a:pPr algn="ctr"/>
            <a:endParaRPr lang="en-GB" sz="2400" dirty="0"/>
          </a:p>
          <a:p>
            <a:pPr algn="ctr"/>
            <a:r>
              <a:rPr lang="en-GB" sz="2400" dirty="0"/>
              <a:t>Lights, Camera, Action</a:t>
            </a:r>
          </a:p>
          <a:p>
            <a:pPr algn="ctr"/>
            <a:endParaRPr lang="en-GB" sz="2400" dirty="0"/>
          </a:p>
          <a:p>
            <a:pPr algn="ctr"/>
            <a:r>
              <a:rPr lang="en-GB" sz="2400" dirty="0"/>
              <a:t>Ready, Steady, Cook</a:t>
            </a:r>
          </a:p>
        </p:txBody>
      </p:sp>
      <p:sp>
        <p:nvSpPr>
          <p:cNvPr id="4" name="Rectangle 3"/>
          <p:cNvSpPr/>
          <p:nvPr/>
        </p:nvSpPr>
        <p:spPr>
          <a:xfrm>
            <a:off x="6671539" y="1180235"/>
            <a:ext cx="4443518" cy="2723823"/>
          </a:xfrm>
          <a:prstGeom prst="rect">
            <a:avLst/>
          </a:prstGeom>
        </p:spPr>
        <p:txBody>
          <a:bodyPr wrap="square">
            <a:spAutoFit/>
          </a:bodyPr>
          <a:lstStyle/>
          <a:p>
            <a:r>
              <a:rPr lang="en-GB" b="1" u="sng" dirty="0"/>
              <a:t>Related Trips and Visitors</a:t>
            </a:r>
          </a:p>
          <a:p>
            <a:r>
              <a:rPr lang="en-GB" dirty="0"/>
              <a:t>This year, we hope to ….</a:t>
            </a:r>
            <a:br>
              <a:rPr lang="en-GB" dirty="0"/>
            </a:br>
            <a:endParaRPr lang="en-GB" dirty="0"/>
          </a:p>
          <a:p>
            <a:pPr marL="285750" indent="-285750">
              <a:lnSpc>
                <a:spcPct val="150000"/>
              </a:lnSpc>
              <a:buFont typeface="Arial" panose="020B0604020202020204" pitchFamily="34" charset="0"/>
              <a:buChar char="•"/>
            </a:pPr>
            <a:r>
              <a:rPr lang="en-GB" dirty="0"/>
              <a:t>Anglo Saxon Adventure – Spring 1</a:t>
            </a:r>
          </a:p>
          <a:p>
            <a:pPr marL="285750" indent="-285750">
              <a:lnSpc>
                <a:spcPct val="150000"/>
              </a:lnSpc>
              <a:buFont typeface="Arial" panose="020B0604020202020204" pitchFamily="34" charset="0"/>
              <a:buChar char="•"/>
            </a:pPr>
            <a:r>
              <a:rPr lang="en-US" dirty="0"/>
              <a:t>VR Ancient Egyptian Experience – Spring 2</a:t>
            </a:r>
            <a:endParaRPr lang="en-GB" dirty="0"/>
          </a:p>
          <a:p>
            <a:pPr marL="285750" indent="-285750">
              <a:lnSpc>
                <a:spcPct val="150000"/>
              </a:lnSpc>
              <a:buFont typeface="Arial" panose="020B0604020202020204" pitchFamily="34" charset="0"/>
              <a:buChar char="•"/>
            </a:pPr>
            <a:r>
              <a:rPr lang="en-GB" dirty="0"/>
              <a:t>Winchester Science Centre – Summer 2</a:t>
            </a:r>
          </a:p>
          <a:p>
            <a:endParaRPr lang="en-GB" dirty="0"/>
          </a:p>
          <a:p>
            <a:endParaRPr lang="en-GB" dirty="0"/>
          </a:p>
        </p:txBody>
      </p:sp>
      <p:sp>
        <p:nvSpPr>
          <p:cNvPr id="6" name="Rectangle 5"/>
          <p:cNvSpPr/>
          <p:nvPr/>
        </p:nvSpPr>
        <p:spPr>
          <a:xfrm>
            <a:off x="6710949" y="3859190"/>
            <a:ext cx="4404108" cy="2031325"/>
          </a:xfrm>
          <a:prstGeom prst="rect">
            <a:avLst/>
          </a:prstGeom>
        </p:spPr>
        <p:txBody>
          <a:bodyPr wrap="square">
            <a:spAutoFit/>
          </a:bodyPr>
          <a:lstStyle/>
          <a:p>
            <a:r>
              <a:rPr lang="en-GB" b="1" u="sng" dirty="0"/>
              <a:t>Outcome Events</a:t>
            </a:r>
          </a:p>
          <a:p>
            <a:endParaRPr lang="en-GB" b="1" u="sng" dirty="0"/>
          </a:p>
          <a:p>
            <a:r>
              <a:rPr lang="en-GB" dirty="0"/>
              <a:t>Victorian Day – 22/10/25</a:t>
            </a:r>
          </a:p>
          <a:p>
            <a:endParaRPr lang="en-GB" dirty="0"/>
          </a:p>
          <a:p>
            <a:r>
              <a:rPr lang="en-US" dirty="0"/>
              <a:t>Egyptian Museum – End of Spring 2</a:t>
            </a:r>
          </a:p>
          <a:p>
            <a:endParaRPr lang="en-US" dirty="0"/>
          </a:p>
          <a:p>
            <a:r>
              <a:rPr lang="en-US" dirty="0"/>
              <a:t>Shadow Puppet Theatre – End of Summer 1</a:t>
            </a:r>
            <a:endParaRPr lang="en-GB" dirty="0"/>
          </a:p>
        </p:txBody>
      </p:sp>
      <p:sp>
        <p:nvSpPr>
          <p:cNvPr id="7" name="Rectangle 6"/>
          <p:cNvSpPr/>
          <p:nvPr/>
        </p:nvSpPr>
        <p:spPr>
          <a:xfrm>
            <a:off x="702954" y="1143156"/>
            <a:ext cx="5066176" cy="489619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78204" y="1129301"/>
            <a:ext cx="4630189" cy="249149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578205" y="3859190"/>
            <a:ext cx="4630189" cy="249149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C6E9E5D-CDEB-4998-8E89-FFD01CC98889}"/>
              </a:ext>
            </a:extLst>
          </p:cNvPr>
          <p:cNvSpPr txBox="1"/>
          <p:nvPr/>
        </p:nvSpPr>
        <p:spPr>
          <a:xfrm>
            <a:off x="174812" y="6350681"/>
            <a:ext cx="411908" cy="369332"/>
          </a:xfrm>
          <a:prstGeom prst="rect">
            <a:avLst/>
          </a:prstGeom>
          <a:noFill/>
        </p:spPr>
        <p:txBody>
          <a:bodyPr wrap="none" rtlCol="0">
            <a:spAutoFit/>
          </a:bodyPr>
          <a:lstStyle/>
          <a:p>
            <a:r>
              <a:rPr lang="en-GB" dirty="0"/>
              <a:t>AT</a:t>
            </a:r>
          </a:p>
        </p:txBody>
      </p:sp>
    </p:spTree>
    <p:extLst>
      <p:ext uri="{BB962C8B-B14F-4D97-AF65-F5344CB8AC3E}">
        <p14:creationId xmlns:p14="http://schemas.microsoft.com/office/powerpoint/2010/main" val="78112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79" y="140534"/>
            <a:ext cx="4576320" cy="1325563"/>
          </a:xfrm>
        </p:spPr>
        <p:txBody>
          <a:bodyPr>
            <a:normAutofit/>
          </a:bodyPr>
          <a:lstStyle/>
          <a:p>
            <a:r>
              <a:rPr lang="en-GB" sz="3200" b="1" u="sng" dirty="0">
                <a:latin typeface="+mn-lt"/>
              </a:rPr>
              <a:t>Our Year 4 Topics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626" y="140534"/>
            <a:ext cx="2326404" cy="618883"/>
          </a:xfrm>
          <a:prstGeom prst="rect">
            <a:avLst/>
          </a:prstGeom>
        </p:spPr>
      </p:pic>
      <p:sp>
        <p:nvSpPr>
          <p:cNvPr id="3" name="TextBox 2"/>
          <p:cNvSpPr txBox="1"/>
          <p:nvPr/>
        </p:nvSpPr>
        <p:spPr>
          <a:xfrm>
            <a:off x="528287" y="1382492"/>
            <a:ext cx="5240843" cy="4524315"/>
          </a:xfrm>
          <a:prstGeom prst="rect">
            <a:avLst/>
          </a:prstGeom>
          <a:noFill/>
        </p:spPr>
        <p:txBody>
          <a:bodyPr wrap="square" rtlCol="0">
            <a:spAutoFit/>
          </a:bodyPr>
          <a:lstStyle/>
          <a:p>
            <a:pPr algn="ctr"/>
            <a:r>
              <a:rPr lang="en-GB" sz="2400" dirty="0"/>
              <a:t>Ready, Steady Go (Sporting events)</a:t>
            </a:r>
          </a:p>
          <a:p>
            <a:pPr algn="ctr"/>
            <a:endParaRPr lang="en-GB" sz="2400" dirty="0"/>
          </a:p>
          <a:p>
            <a:pPr algn="ctr"/>
            <a:r>
              <a:rPr lang="en-GB" sz="2400" dirty="0"/>
              <a:t>Romans</a:t>
            </a:r>
          </a:p>
          <a:p>
            <a:pPr algn="ctr"/>
            <a:endParaRPr lang="en-GB" sz="2400" dirty="0"/>
          </a:p>
          <a:p>
            <a:pPr algn="ctr"/>
            <a:r>
              <a:rPr lang="en-US" sz="2400" dirty="0"/>
              <a:t>Volcanoes and Earthquakes</a:t>
            </a:r>
            <a:endParaRPr lang="en-GB" sz="2400" dirty="0"/>
          </a:p>
          <a:p>
            <a:pPr algn="ctr"/>
            <a:endParaRPr lang="en-GB" sz="2400" dirty="0"/>
          </a:p>
          <a:p>
            <a:pPr algn="ctr"/>
            <a:r>
              <a:rPr lang="en-GB" sz="2400" dirty="0"/>
              <a:t>The Ancient Maya</a:t>
            </a:r>
          </a:p>
          <a:p>
            <a:pPr algn="ctr"/>
            <a:endParaRPr lang="en-GB" sz="2400" dirty="0"/>
          </a:p>
          <a:p>
            <a:pPr algn="ctr"/>
            <a:r>
              <a:rPr lang="en-GB" sz="2400" dirty="0"/>
              <a:t>The Tree of Life (Animals and classification)</a:t>
            </a:r>
          </a:p>
          <a:p>
            <a:pPr algn="ctr"/>
            <a:endParaRPr lang="en-GB" sz="2400" dirty="0"/>
          </a:p>
          <a:p>
            <a:pPr algn="ctr"/>
            <a:r>
              <a:rPr lang="en-GB" sz="2400" dirty="0"/>
              <a:t>Vikings</a:t>
            </a:r>
          </a:p>
        </p:txBody>
      </p:sp>
      <p:sp>
        <p:nvSpPr>
          <p:cNvPr id="4" name="Rectangle 3"/>
          <p:cNvSpPr/>
          <p:nvPr/>
        </p:nvSpPr>
        <p:spPr>
          <a:xfrm>
            <a:off x="6671539" y="1180235"/>
            <a:ext cx="4536854" cy="3600986"/>
          </a:xfrm>
          <a:prstGeom prst="rect">
            <a:avLst/>
          </a:prstGeom>
        </p:spPr>
        <p:txBody>
          <a:bodyPr wrap="square">
            <a:spAutoFit/>
          </a:bodyPr>
          <a:lstStyle/>
          <a:p>
            <a:r>
              <a:rPr lang="en-GB" b="1" u="sng" dirty="0"/>
              <a:t>Related Trips and Visitors</a:t>
            </a:r>
          </a:p>
          <a:p>
            <a:r>
              <a:rPr lang="en-GB" dirty="0"/>
              <a:t>This year, we hope to ….</a:t>
            </a:r>
          </a:p>
          <a:p>
            <a:endParaRPr lang="en-GB" sz="1100" dirty="0">
              <a:solidFill>
                <a:srgbClr val="FF0000"/>
              </a:solidFill>
            </a:endParaRPr>
          </a:p>
          <a:p>
            <a:pPr marL="285750" indent="-285750">
              <a:lnSpc>
                <a:spcPct val="150000"/>
              </a:lnSpc>
              <a:buFont typeface="Arial" panose="020B0604020202020204" pitchFamily="34" charset="0"/>
              <a:buChar char="•"/>
            </a:pPr>
            <a:r>
              <a:rPr lang="en-GB" sz="1700" dirty="0"/>
              <a:t>Swimming – Autumn 1</a:t>
            </a:r>
          </a:p>
          <a:p>
            <a:pPr marL="285750" indent="-285750">
              <a:lnSpc>
                <a:spcPct val="150000"/>
              </a:lnSpc>
              <a:buFont typeface="Arial" panose="020B0604020202020204" pitchFamily="34" charset="0"/>
              <a:buChar char="•"/>
            </a:pPr>
            <a:r>
              <a:rPr lang="en-GB" sz="1700" dirty="0"/>
              <a:t>Animals into school – Summer 1</a:t>
            </a:r>
          </a:p>
          <a:p>
            <a:pPr marL="285750" indent="-285750">
              <a:lnSpc>
                <a:spcPct val="150000"/>
              </a:lnSpc>
              <a:buFont typeface="Arial" panose="020B0604020202020204" pitchFamily="34" charset="0"/>
              <a:buChar char="•"/>
            </a:pPr>
            <a:r>
              <a:rPr lang="en-GB" sz="1700" dirty="0"/>
              <a:t>Ufton Court – Summer 2</a:t>
            </a:r>
            <a:br>
              <a:rPr lang="en-GB" sz="1700" dirty="0"/>
            </a:br>
            <a:r>
              <a:rPr lang="en-GB" sz="1700" i="1" dirty="0"/>
              <a:t>-Residential in June (Details to follow)</a:t>
            </a:r>
            <a:endParaRPr lang="en-GB" sz="1700" b="1" i="1" u="sng" dirty="0"/>
          </a:p>
          <a:p>
            <a:endParaRPr lang="en-GB" b="1" u="sng" dirty="0"/>
          </a:p>
          <a:p>
            <a:endParaRPr lang="en-GB" b="1" u="sng" dirty="0"/>
          </a:p>
          <a:p>
            <a:endParaRPr lang="en-GB" dirty="0"/>
          </a:p>
          <a:p>
            <a:endParaRPr lang="en-GB" dirty="0"/>
          </a:p>
        </p:txBody>
      </p:sp>
      <p:sp>
        <p:nvSpPr>
          <p:cNvPr id="6" name="Rectangle 5"/>
          <p:cNvSpPr/>
          <p:nvPr/>
        </p:nvSpPr>
        <p:spPr>
          <a:xfrm>
            <a:off x="6671538" y="3859190"/>
            <a:ext cx="4536854" cy="2308324"/>
          </a:xfrm>
          <a:prstGeom prst="rect">
            <a:avLst/>
          </a:prstGeom>
        </p:spPr>
        <p:txBody>
          <a:bodyPr wrap="square">
            <a:spAutoFit/>
          </a:bodyPr>
          <a:lstStyle/>
          <a:p>
            <a:r>
              <a:rPr lang="en-GB" b="1" u="sng" dirty="0"/>
              <a:t>Outcome Events</a:t>
            </a:r>
          </a:p>
          <a:p>
            <a:r>
              <a:rPr lang="en-GB" dirty="0"/>
              <a:t>We hope to have a range of opportunities this year where we can invite you into school to share the children’s learning and achievements. </a:t>
            </a:r>
            <a:br>
              <a:rPr lang="en-GB" dirty="0"/>
            </a:br>
            <a:r>
              <a:rPr lang="en-GB" dirty="0"/>
              <a:t>Our first will be on Monday 13</a:t>
            </a:r>
            <a:r>
              <a:rPr lang="en-GB" baseline="30000" dirty="0"/>
              <a:t>th</a:t>
            </a:r>
            <a:r>
              <a:rPr lang="en-GB" dirty="0"/>
              <a:t> October. </a:t>
            </a:r>
          </a:p>
          <a:p>
            <a:endParaRPr lang="en-GB" dirty="0"/>
          </a:p>
          <a:p>
            <a:r>
              <a:rPr lang="en-GB" dirty="0"/>
              <a:t>We will send further details closer to the time. </a:t>
            </a:r>
          </a:p>
        </p:txBody>
      </p:sp>
      <p:sp>
        <p:nvSpPr>
          <p:cNvPr id="7" name="Rectangle 6"/>
          <p:cNvSpPr/>
          <p:nvPr/>
        </p:nvSpPr>
        <p:spPr>
          <a:xfrm>
            <a:off x="702954" y="1143156"/>
            <a:ext cx="5066176" cy="489619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78204" y="1129301"/>
            <a:ext cx="4630189" cy="249149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578205" y="3859190"/>
            <a:ext cx="4630189" cy="249149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6A5102-CD74-465B-B081-B6FECD34AC2B}"/>
              </a:ext>
            </a:extLst>
          </p:cNvPr>
          <p:cNvSpPr txBox="1"/>
          <p:nvPr/>
        </p:nvSpPr>
        <p:spPr>
          <a:xfrm>
            <a:off x="174812" y="6444513"/>
            <a:ext cx="370614" cy="369332"/>
          </a:xfrm>
          <a:prstGeom prst="rect">
            <a:avLst/>
          </a:prstGeom>
          <a:noFill/>
        </p:spPr>
        <p:txBody>
          <a:bodyPr wrap="none" rtlCol="0">
            <a:spAutoFit/>
          </a:bodyPr>
          <a:lstStyle/>
          <a:p>
            <a:r>
              <a:rPr lang="en-GB" dirty="0"/>
              <a:t>EJ</a:t>
            </a:r>
          </a:p>
        </p:txBody>
      </p:sp>
    </p:spTree>
    <p:extLst>
      <p:ext uri="{BB962C8B-B14F-4D97-AF65-F5344CB8AC3E}">
        <p14:creationId xmlns:p14="http://schemas.microsoft.com/office/powerpoint/2010/main" val="1013826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1603</Words>
  <Application>Microsoft Office PowerPoint</Application>
  <PresentationFormat>Widescreen</PresentationFormat>
  <Paragraphs>225</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Welcome Year 3 &amp; 4  Parents</vt:lpstr>
      <vt:lpstr>  Year 3 &amp; 4         Meet the team…</vt:lpstr>
      <vt:lpstr>School Day in Year 3 &amp; 4</vt:lpstr>
      <vt:lpstr>Morning Routines</vt:lpstr>
      <vt:lpstr>Presentation</vt:lpstr>
      <vt:lpstr>PowerPoint Presentation</vt:lpstr>
      <vt:lpstr>PowerPoint Presentation</vt:lpstr>
      <vt:lpstr>Our Year 3 Topics</vt:lpstr>
      <vt:lpstr>Our Year 4 Topics</vt:lpstr>
      <vt:lpstr>Termly Topic Overview</vt:lpstr>
      <vt:lpstr>Termly Topic Overview</vt:lpstr>
      <vt:lpstr>Behaviour Expectations</vt:lpstr>
      <vt:lpstr>Rewards and Sanctions</vt:lpstr>
      <vt:lpstr>Rewards and Sanctions</vt:lpstr>
      <vt:lpstr>Learning at Home</vt:lpstr>
      <vt:lpstr>Reading Diaries</vt:lpstr>
      <vt:lpstr>Reading</vt:lpstr>
      <vt:lpstr>PowerPoint Presentation</vt:lpstr>
      <vt:lpstr>Supporting them at home with times tables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Year 3 &amp; 4 Parents</dc:title>
  <dc:creator>Sapphire Sutcliffe</dc:creator>
  <cp:lastModifiedBy>Emily Jupp</cp:lastModifiedBy>
  <cp:revision>122</cp:revision>
  <cp:lastPrinted>2019-09-10T12:52:25Z</cp:lastPrinted>
  <dcterms:created xsi:type="dcterms:W3CDTF">2016-06-30T20:51:38Z</dcterms:created>
  <dcterms:modified xsi:type="dcterms:W3CDTF">2025-09-16T07:02:34Z</dcterms:modified>
</cp:coreProperties>
</file>