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7" r:id="rId3"/>
    <p:sldId id="288" r:id="rId4"/>
    <p:sldId id="296" r:id="rId5"/>
    <p:sldId id="260" r:id="rId6"/>
    <p:sldId id="297" r:id="rId7"/>
    <p:sldId id="289" r:id="rId8"/>
    <p:sldId id="265" r:id="rId9"/>
    <p:sldId id="266" r:id="rId10"/>
    <p:sldId id="290" r:id="rId11"/>
    <p:sldId id="298" r:id="rId12"/>
    <p:sldId id="291" r:id="rId13"/>
    <p:sldId id="293" r:id="rId14"/>
    <p:sldId id="258" r:id="rId15"/>
    <p:sldId id="275" r:id="rId16"/>
    <p:sldId id="259" r:id="rId17"/>
    <p:sldId id="299" r:id="rId18"/>
    <p:sldId id="294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20" y="1988898"/>
            <a:ext cx="8357369" cy="1646302"/>
          </a:xfrm>
        </p:spPr>
        <p:txBody>
          <a:bodyPr/>
          <a:lstStyle/>
          <a:p>
            <a:pPr algn="ctr"/>
            <a:r>
              <a:rPr lang="en-GB" b="1" dirty="0"/>
              <a:t>Reading Outcome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758" y="818106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Welcome to our…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530" y="4488873"/>
            <a:ext cx="2354694" cy="2226685"/>
          </a:xfrm>
          <a:prstGeom prst="rect">
            <a:avLst/>
          </a:prstGeom>
        </p:spPr>
      </p:pic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70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reading help children?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4909" y="1768763"/>
            <a:ext cx="87468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GB" sz="2400" dirty="0"/>
              <a:t>Their vocabulary is larger and more extensive.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They perform better academically.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imagination can run wild.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creativity skills develop.</a:t>
            </a:r>
          </a:p>
          <a:p>
            <a:pPr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</a:rPr>
              <a:t>They develop empathy.</a:t>
            </a:r>
          </a:p>
          <a:p>
            <a:pPr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</a:rPr>
              <a:t>They gain a deeper understanding of their world</a:t>
            </a:r>
            <a:r>
              <a:rPr lang="en-GB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</a:rPr>
              <a:t>Their concentration levels improve.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 parent and child bond improves.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thinking skills are developed.</a:t>
            </a:r>
          </a:p>
          <a:p>
            <a:pPr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</a:rPr>
              <a:t>Their social skills and interaction improve.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 algn="r"/>
            <a:r>
              <a:rPr lang="en-GB" b="1" i="1" dirty="0"/>
              <a:t>National Book Trust research conclusions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C9C921-E83A-4AAE-9FF8-26EF3555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49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at 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8160" y="4176679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Personal reading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7762" y="3267825"/>
            <a:ext cx="2376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Small group reading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90795" y="1724019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1:1 with an adult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10371" y="1886311"/>
            <a:ext cx="4599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Class books / Story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6073" y="3094934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Library time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47345" y="4653732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Comprehension discussions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17820" y="4922052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Phonics and decoding </a:t>
            </a: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0E640775-D7AD-4E07-AC96-2E9EFF7CD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C3BC54-7360-4D7D-B481-666AA1786C1A}"/>
              </a:ext>
            </a:extLst>
          </p:cNvPr>
          <p:cNvSpPr txBox="1"/>
          <p:nvPr/>
        </p:nvSpPr>
        <p:spPr>
          <a:xfrm>
            <a:off x="563033" y="1256936"/>
            <a:ext cx="1106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What we do in school won’t be enough to make them ARE / secure readers.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616EFE-1802-4C8B-8E20-FBE7FD623C1D}"/>
              </a:ext>
            </a:extLst>
          </p:cNvPr>
          <p:cNvSpPr txBox="1"/>
          <p:nvPr/>
        </p:nvSpPr>
        <p:spPr>
          <a:xfrm>
            <a:off x="961496" y="5993292"/>
            <a:ext cx="1106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What we do in school won’t be enough to make them good thinkers.</a:t>
            </a:r>
          </a:p>
        </p:txBody>
      </p:sp>
    </p:spTree>
    <p:extLst>
      <p:ext uri="{BB962C8B-B14F-4D97-AF65-F5344CB8AC3E}">
        <p14:creationId xmlns:p14="http://schemas.microsoft.com/office/powerpoint/2010/main" val="386824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29" y="1769451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We need to take the ‘emotion’ out of reading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79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29" y="1769451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We need to take the ‘emotion’ out of reading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17532" y="4360631"/>
            <a:ext cx="46274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Regular reading is the single most important indicator of a child’s future success.</a:t>
            </a:r>
          </a:p>
          <a:p>
            <a:pPr algn="r"/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</a:rPr>
              <a:t>Book Trust, 2024</a:t>
            </a:r>
            <a:endParaRPr lang="en-GB" sz="16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410" y="296072"/>
            <a:ext cx="5254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Study after study has shown that those children who read for pleasure are the ones who are most likely to fulfil their ambitions.</a:t>
            </a:r>
          </a:p>
          <a:p>
            <a:pPr algn="r"/>
            <a:r>
              <a:rPr lang="en-GB" b="1" i="1" dirty="0" err="1"/>
              <a:t>Pearsons</a:t>
            </a:r>
            <a:r>
              <a:rPr lang="en-GB" b="1" i="1" dirty="0"/>
              <a:t> UK research</a:t>
            </a:r>
          </a:p>
        </p:txBody>
      </p:sp>
    </p:spTree>
    <p:extLst>
      <p:ext uri="{BB962C8B-B14F-4D97-AF65-F5344CB8AC3E}">
        <p14:creationId xmlns:p14="http://schemas.microsoft.com/office/powerpoint/2010/main" val="3899969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Getting children to read at home can be hard             				… but we CAN’T give up</a:t>
            </a:r>
            <a:br>
              <a:rPr lang="en-GB" dirty="0"/>
            </a:br>
            <a:r>
              <a:rPr lang="en-GB" dirty="0"/>
              <a:t>                     		  …it’s too important.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444" y="5570614"/>
            <a:ext cx="3296264" cy="980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i="1" dirty="0"/>
              <a:t>SORA – if they are struggling to read independently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39F34-E263-4FD7-B92F-FAA6B856F28D}"/>
              </a:ext>
            </a:extLst>
          </p:cNvPr>
          <p:cNvSpPr txBox="1"/>
          <p:nvPr/>
        </p:nvSpPr>
        <p:spPr>
          <a:xfrm>
            <a:off x="699559" y="2474069"/>
            <a:ext cx="3847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Don’t leave it until bed time </a:t>
            </a:r>
            <a:r>
              <a:rPr lang="en-GB" i="1" dirty="0"/>
              <a:t>– </a:t>
            </a:r>
            <a:r>
              <a:rPr lang="en-GB" sz="1400" i="1" dirty="0"/>
              <a:t>everyone’s too tired</a:t>
            </a:r>
            <a:endParaRPr lang="en-GB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83916-DE55-42CE-B803-3DB186E60096}"/>
              </a:ext>
            </a:extLst>
          </p:cNvPr>
          <p:cNvSpPr txBox="1"/>
          <p:nvPr/>
        </p:nvSpPr>
        <p:spPr>
          <a:xfrm>
            <a:off x="4766732" y="4534330"/>
            <a:ext cx="6100232" cy="872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b="1" i="1" dirty="0"/>
              <a:t>Family reading / time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b="1" i="1" dirty="0"/>
              <a:t>Shared reading – taking it in turns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A54E0-4F7E-456F-A02D-1AC580BD7C0E}"/>
              </a:ext>
            </a:extLst>
          </p:cNvPr>
          <p:cNvSpPr txBox="1"/>
          <p:nvPr/>
        </p:nvSpPr>
        <p:spPr>
          <a:xfrm>
            <a:off x="1107017" y="4206582"/>
            <a:ext cx="4413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A mix of school books (Little </a:t>
            </a:r>
            <a:r>
              <a:rPr lang="en-GB" b="1" i="1" dirty="0" err="1"/>
              <a:t>Wandle</a:t>
            </a:r>
            <a:r>
              <a:rPr lang="en-GB" b="1" i="1" dirty="0"/>
              <a:t>) and free choice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D8F07F-D2C3-45A5-8727-FDC03E1FAE99}"/>
              </a:ext>
            </a:extLst>
          </p:cNvPr>
          <p:cNvSpPr txBox="1"/>
          <p:nvPr/>
        </p:nvSpPr>
        <p:spPr>
          <a:xfrm>
            <a:off x="5630333" y="5925234"/>
            <a:ext cx="2972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Celebrate finishing books / calm reading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781C4-9BC2-4073-AAC6-89E6A931A7DC}"/>
              </a:ext>
            </a:extLst>
          </p:cNvPr>
          <p:cNvSpPr txBox="1"/>
          <p:nvPr/>
        </p:nvSpPr>
        <p:spPr>
          <a:xfrm>
            <a:off x="5071531" y="2363293"/>
            <a:ext cx="3748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Practise the tricky word cards and sounds in homework sheets</a:t>
            </a:r>
          </a:p>
          <a:p>
            <a:pPr marL="0" indent="0" algn="ctr">
              <a:buNone/>
            </a:pPr>
            <a:r>
              <a:rPr lang="en-GB" sz="1200" i="1" dirty="0"/>
              <a:t>Keep going until they are automatic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4B9F8C-ABA1-442F-BFDE-E2926FD5E95D}"/>
              </a:ext>
            </a:extLst>
          </p:cNvPr>
          <p:cNvSpPr txBox="1"/>
          <p:nvPr/>
        </p:nvSpPr>
        <p:spPr>
          <a:xfrm>
            <a:off x="654581" y="3015200"/>
            <a:ext cx="3847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Straight after dinner / first thing in the morning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31C9FD-9584-4D01-8A16-F611E906572B}"/>
              </a:ext>
            </a:extLst>
          </p:cNvPr>
          <p:cNvSpPr txBox="1"/>
          <p:nvPr/>
        </p:nvSpPr>
        <p:spPr>
          <a:xfrm>
            <a:off x="211666" y="93133"/>
            <a:ext cx="67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EYFS / Y1</a:t>
            </a:r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CEBB2B-E2C1-46F4-B088-E6374DAD8F47}"/>
              </a:ext>
            </a:extLst>
          </p:cNvPr>
          <p:cNvSpPr/>
          <p:nvPr/>
        </p:nvSpPr>
        <p:spPr>
          <a:xfrm>
            <a:off x="654581" y="2353733"/>
            <a:ext cx="3892019" cy="143086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0F105B-40E1-4A43-BEDE-265258049761}"/>
              </a:ext>
            </a:extLst>
          </p:cNvPr>
          <p:cNvSpPr/>
          <p:nvPr/>
        </p:nvSpPr>
        <p:spPr>
          <a:xfrm>
            <a:off x="6332669" y="3429000"/>
            <a:ext cx="3275278" cy="86863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C7FBDE3-0DB8-43BA-9FB3-0848D3778A57}"/>
              </a:ext>
            </a:extLst>
          </p:cNvPr>
          <p:cNvSpPr/>
          <p:nvPr/>
        </p:nvSpPr>
        <p:spPr>
          <a:xfrm>
            <a:off x="5870838" y="4529748"/>
            <a:ext cx="3892019" cy="98033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1B310B-D85C-46DC-BEE8-FF01AEE052B9}"/>
              </a:ext>
            </a:extLst>
          </p:cNvPr>
          <p:cNvSpPr/>
          <p:nvPr/>
        </p:nvSpPr>
        <p:spPr>
          <a:xfrm>
            <a:off x="5630332" y="5831439"/>
            <a:ext cx="2972859" cy="7725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925613F-F86E-48A3-9F9B-74D10CA6E136}"/>
              </a:ext>
            </a:extLst>
          </p:cNvPr>
          <p:cNvSpPr/>
          <p:nvPr/>
        </p:nvSpPr>
        <p:spPr>
          <a:xfrm>
            <a:off x="1137311" y="4104273"/>
            <a:ext cx="4323689" cy="81382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9E170A8-454E-429C-A100-578D748C3F17}"/>
              </a:ext>
            </a:extLst>
          </p:cNvPr>
          <p:cNvSpPr/>
          <p:nvPr/>
        </p:nvSpPr>
        <p:spPr>
          <a:xfrm>
            <a:off x="1515445" y="5406813"/>
            <a:ext cx="3251286" cy="87248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3954F256-D54F-482F-9ACE-A64735E9C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A585B17-26C2-42AF-8986-B77144534997}"/>
              </a:ext>
            </a:extLst>
          </p:cNvPr>
          <p:cNvSpPr txBox="1"/>
          <p:nvPr/>
        </p:nvSpPr>
        <p:spPr>
          <a:xfrm>
            <a:off x="6096000" y="3569093"/>
            <a:ext cx="3748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Visit the library – get excited about books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F7710E2-A926-463D-B0D3-FC9BB1173C08}"/>
              </a:ext>
            </a:extLst>
          </p:cNvPr>
          <p:cNvSpPr/>
          <p:nvPr/>
        </p:nvSpPr>
        <p:spPr>
          <a:xfrm>
            <a:off x="5071531" y="2298741"/>
            <a:ext cx="3748617" cy="93542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84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999" y="465240"/>
            <a:ext cx="8596668" cy="736600"/>
          </a:xfrm>
        </p:spPr>
        <p:txBody>
          <a:bodyPr>
            <a:normAutofit fontScale="90000"/>
          </a:bodyPr>
          <a:lstStyle/>
          <a:p>
            <a:r>
              <a:rPr lang="en-GB" dirty="0"/>
              <a:t>Top tips – reading development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46200"/>
            <a:ext cx="10786533" cy="527473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*Use their phonics / knowledge - Sounding out (avoid just telling them)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*Rereading sentences – fluency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*Use the punctuation – full sentences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*Adult reads – child repeats   &gt; Good Model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*Reread pages and books several times - automaticity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*Can they self-correct? </a:t>
            </a:r>
            <a:r>
              <a:rPr lang="en-GB" sz="2000" i="1" dirty="0"/>
              <a:t>Do they keep going? They need to spot when they have made a mistake and reread for clarity.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5D1DD-2F6E-4C4A-B2EF-372E80FDEFCA}"/>
              </a:ext>
            </a:extLst>
          </p:cNvPr>
          <p:cNvSpPr txBox="1"/>
          <p:nvPr/>
        </p:nvSpPr>
        <p:spPr>
          <a:xfrm>
            <a:off x="211666" y="93133"/>
            <a:ext cx="677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Y1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496950-597E-4898-A768-D10C94E9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712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we be reading?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ADC66D-E702-4689-9D9A-7C5A1B05D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545F6-379A-4384-BBD7-7AE71B06D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21" y="1270000"/>
            <a:ext cx="8388411" cy="5565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69FCC1-91F7-4433-9A32-91780ACFC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716" y="2372122"/>
            <a:ext cx="1609950" cy="1876687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5EFF986-AA0F-475C-A78F-4E2693A06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554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we be reading?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ADC66D-E702-4689-9D9A-7C5A1B05D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A1BBF-CCEA-46A8-9ADA-7CC9B3FEB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133" y="3084610"/>
            <a:ext cx="5626807" cy="3685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E9776-74AD-40F0-9685-EFA7985EE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055" y="4323907"/>
            <a:ext cx="1319214" cy="1550778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F75A9EA-392B-4BDB-B613-2CAE4A6B1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D82D58-A0A2-45D3-9A05-7FBCABC26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97" y="1270000"/>
            <a:ext cx="5365470" cy="3560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F025BE-2A46-4569-AFEF-79FB3DAD8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133" y="1431360"/>
            <a:ext cx="1302754" cy="151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02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265" y="134641"/>
            <a:ext cx="8357369" cy="1646302"/>
          </a:xfrm>
        </p:spPr>
        <p:txBody>
          <a:bodyPr/>
          <a:lstStyle/>
          <a:p>
            <a:pPr algn="ctr"/>
            <a:r>
              <a:rPr lang="en-GB" b="1" dirty="0"/>
              <a:t>Reading Outcome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479" y="2704657"/>
            <a:ext cx="10818796" cy="1096899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/>
              <a:t>We really hope this helps to get regular, happy reading at home.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530" y="4488873"/>
            <a:ext cx="2354694" cy="2226685"/>
          </a:xfrm>
          <a:prstGeom prst="rect">
            <a:avLst/>
          </a:prstGeom>
        </p:spPr>
      </p:pic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99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84" y="2295924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How do you feel about reading?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67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84" y="2295924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What is reading like in your house?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26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Reading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8914"/>
            <a:ext cx="933488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Encouraging children to read 5 times a week at home.</a:t>
            </a:r>
          </a:p>
          <a:p>
            <a:pPr marL="0" indent="0">
              <a:buNone/>
            </a:pPr>
            <a:r>
              <a:rPr lang="en-GB" sz="2400" dirty="0"/>
              <a:t>Winning classes – announced with lots of excitement in a Friday assembly &amp; earn a mufti day.</a:t>
            </a:r>
          </a:p>
          <a:p>
            <a:pPr marL="0" indent="0">
              <a:buNone/>
            </a:pPr>
            <a:r>
              <a:rPr lang="en-GB" sz="2400" dirty="0"/>
              <a:t>*Trying to encourage children to go home and want to read / earn the reward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333" y="3711576"/>
            <a:ext cx="214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EYFS Spring Term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3035"/>
          <a:stretch/>
        </p:blipFill>
        <p:spPr>
          <a:xfrm>
            <a:off x="1627219" y="4293062"/>
            <a:ext cx="7435114" cy="185699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11CAC8D-F609-46A8-82C0-0556D737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67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at 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8160" y="4176679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Personal reading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7762" y="3267825"/>
            <a:ext cx="2376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Small group reading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90795" y="1724019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1:1 with an adult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10371" y="1886311"/>
            <a:ext cx="4599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Class books / Story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6073" y="3094934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Library time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47345" y="4653732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Comprehension discussions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17820" y="5370786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Phonics and decoding </a:t>
            </a: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0E640775-D7AD-4E07-AC96-2E9EFF7CD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59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at 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8160" y="4176679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Personal reading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7762" y="3267825"/>
            <a:ext cx="2376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Small group reading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90795" y="1724019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1:1 with an adult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10371" y="1886311"/>
            <a:ext cx="4599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Class books / Story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6073" y="3094934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Library time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47345" y="4653732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Comprehension discussions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17820" y="5370786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Phonics and decoding </a:t>
            </a: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0E640775-D7AD-4E07-AC96-2E9EFF7CD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8DE5D9-BF1D-47E8-8DA7-9000A33FD4E8}"/>
              </a:ext>
            </a:extLst>
          </p:cNvPr>
          <p:cNvSpPr/>
          <p:nvPr/>
        </p:nvSpPr>
        <p:spPr>
          <a:xfrm>
            <a:off x="4175607" y="5177206"/>
            <a:ext cx="2344497" cy="134126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85EFA8-7129-4A1D-8F2B-931E4AB6F05A}"/>
              </a:ext>
            </a:extLst>
          </p:cNvPr>
          <p:cNvSpPr/>
          <p:nvPr/>
        </p:nvSpPr>
        <p:spPr>
          <a:xfrm>
            <a:off x="6889557" y="4348333"/>
            <a:ext cx="2880976" cy="145133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0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30" y="1787925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Reading is more important than just ‘learning to read’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78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reading matters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1" y="1574582"/>
            <a:ext cx="5254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Study after study has shown that those children who read for pleasure are the ones who are most likely to fulfil their ambitions.</a:t>
            </a:r>
          </a:p>
          <a:p>
            <a:pPr algn="r"/>
            <a:r>
              <a:rPr lang="en-GB" b="1" i="1" dirty="0" err="1"/>
              <a:t>Pearsons</a:t>
            </a:r>
            <a:r>
              <a:rPr lang="en-GB" b="1" i="1" dirty="0"/>
              <a:t> UK research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6685" y="941764"/>
            <a:ext cx="46274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Reading enjoyment has been reported as more important for children’s educational success than their family’s socio-economic status.</a:t>
            </a:r>
          </a:p>
          <a:p>
            <a:pPr algn="r"/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</a:rPr>
              <a:t> OECD, 2002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8" y="3339981"/>
            <a:ext cx="3481672" cy="336544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763A8D8-FDB5-4C49-91CE-F3DBE28FC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91304" y="4863405"/>
            <a:ext cx="4627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Every lesson and subject in school is so much easier when we can read.</a:t>
            </a:r>
            <a:endParaRPr lang="en-GB" sz="2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61229" y="3058303"/>
            <a:ext cx="4627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Reading for pleasure is the single most important indicator of a child’s future success.</a:t>
            </a:r>
          </a:p>
          <a:p>
            <a:pPr algn="r"/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</a:rPr>
              <a:t>Book Trust, 2024</a:t>
            </a:r>
            <a:endParaRPr lang="en-GB" sz="16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65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reading help children?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4909" y="1768763"/>
            <a:ext cx="77585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GB" sz="2400" dirty="0"/>
              <a:t>Their vocabulary is larger and more extensive.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They perform better academically.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imagination can run wild.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creativity skills develop.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They develop empathy.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They gain a deeper understanding of their world.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concentration levels improve.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 parent and child bond improves.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cognitive development is supported.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social skills and interaction improve.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 algn="r"/>
            <a:r>
              <a:rPr lang="en-GB" b="1" i="1" dirty="0"/>
              <a:t>National Book Trust research conclusions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C9C921-E83A-4AAE-9FF8-26EF3555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8880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423</TotalTime>
  <Words>707</Words>
  <Application>Microsoft Office PowerPoint</Application>
  <PresentationFormat>Widescreen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Reading Outcome Event</vt:lpstr>
      <vt:lpstr>PowerPoint Presentation</vt:lpstr>
      <vt:lpstr>PowerPoint Presentation</vt:lpstr>
      <vt:lpstr>Reading Race</vt:lpstr>
      <vt:lpstr>Reading at School</vt:lpstr>
      <vt:lpstr>Reading at School</vt:lpstr>
      <vt:lpstr>PowerPoint Presentation</vt:lpstr>
      <vt:lpstr>Why reading matters</vt:lpstr>
      <vt:lpstr>How does reading help children?</vt:lpstr>
      <vt:lpstr>How does reading help children?</vt:lpstr>
      <vt:lpstr>Reading at School</vt:lpstr>
      <vt:lpstr>PowerPoint Presentation</vt:lpstr>
      <vt:lpstr>PowerPoint Presentation</vt:lpstr>
      <vt:lpstr>Getting children to read at home can be hard                 … but we CAN’T give up                          …it’s too important.</vt:lpstr>
      <vt:lpstr>Top tips – reading development </vt:lpstr>
      <vt:lpstr>What should we be reading?</vt:lpstr>
      <vt:lpstr>What should we be reading?</vt:lpstr>
      <vt:lpstr>Reading Outcome Event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Sian Hanson</dc:creator>
  <cp:lastModifiedBy>S Hanson</cp:lastModifiedBy>
  <cp:revision>49</cp:revision>
  <cp:lastPrinted>2024-04-23T07:52:55Z</cp:lastPrinted>
  <dcterms:created xsi:type="dcterms:W3CDTF">2024-03-25T19:31:51Z</dcterms:created>
  <dcterms:modified xsi:type="dcterms:W3CDTF">2024-04-25T10:25:15Z</dcterms:modified>
</cp:coreProperties>
</file>