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87" r:id="rId3"/>
    <p:sldId id="288" r:id="rId4"/>
    <p:sldId id="295" r:id="rId5"/>
    <p:sldId id="296" r:id="rId6"/>
    <p:sldId id="260" r:id="rId7"/>
    <p:sldId id="271" r:id="rId8"/>
    <p:sldId id="289" r:id="rId9"/>
    <p:sldId id="265" r:id="rId10"/>
    <p:sldId id="266" r:id="rId11"/>
    <p:sldId id="290" r:id="rId12"/>
    <p:sldId id="270" r:id="rId13"/>
    <p:sldId id="291" r:id="rId14"/>
    <p:sldId id="293" r:id="rId15"/>
    <p:sldId id="286" r:id="rId16"/>
    <p:sldId id="276" r:id="rId17"/>
    <p:sldId id="281" r:id="rId18"/>
    <p:sldId id="294" r:id="rId19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0F0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6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4/24/2024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4/24/2024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8520" y="1988898"/>
            <a:ext cx="8357369" cy="1646302"/>
          </a:xfrm>
        </p:spPr>
        <p:txBody>
          <a:bodyPr/>
          <a:lstStyle/>
          <a:p>
            <a:pPr algn="ctr"/>
            <a:r>
              <a:rPr lang="en-GB" b="1" dirty="0"/>
              <a:t>Reading Outcome Event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9758" y="818106"/>
            <a:ext cx="7766936" cy="1096899"/>
          </a:xfrm>
        </p:spPr>
        <p:txBody>
          <a:bodyPr>
            <a:noAutofit/>
          </a:bodyPr>
          <a:lstStyle/>
          <a:p>
            <a:pPr algn="ctr"/>
            <a:r>
              <a:rPr lang="en-GB" sz="6600" b="1" dirty="0"/>
              <a:t>Welcome to our…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9530" y="4488873"/>
            <a:ext cx="2354694" cy="2226685"/>
          </a:xfrm>
          <a:prstGeom prst="rect">
            <a:avLst/>
          </a:prstGeom>
        </p:spPr>
      </p:pic>
      <p:pic>
        <p:nvPicPr>
          <p:cNvPr id="1026" name="Picture 4">
            <a:extLst>
              <a:ext uri="{FF2B5EF4-FFF2-40B4-BE49-F238E27FC236}">
                <a16:creationId xmlns:a16="http://schemas.microsoft.com/office/drawing/2014/main" id="{A80CBC95-951D-4527-B247-30C71FE2A8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9017" y="164042"/>
            <a:ext cx="1319213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4707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does reading help children?</a:t>
            </a:r>
          </a:p>
        </p:txBody>
      </p:sp>
      <p:sp>
        <p:nvSpPr>
          <p:cNvPr id="5" name="Rectangle 4"/>
          <p:cNvSpPr/>
          <p:nvPr/>
        </p:nvSpPr>
        <p:spPr>
          <a:xfrm>
            <a:off x="1754909" y="1768763"/>
            <a:ext cx="7758546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+mj-lt"/>
              <a:buAutoNum type="arabicPeriod"/>
            </a:pPr>
            <a:r>
              <a:rPr lang="en-GB" sz="2400" dirty="0"/>
              <a:t>Their vocabulary is larger and more extensive.</a:t>
            </a:r>
          </a:p>
          <a:p>
            <a:pPr>
              <a:buFont typeface="+mj-lt"/>
              <a:buAutoNum type="arabicPeriod"/>
            </a:pPr>
            <a:r>
              <a:rPr lang="en-GB" sz="2400" dirty="0"/>
              <a:t>They perform better academically.</a:t>
            </a:r>
          </a:p>
          <a:p>
            <a:pPr>
              <a:buFont typeface="+mj-lt"/>
              <a:buAutoNum type="arabicPeriod"/>
            </a:pPr>
            <a:r>
              <a:rPr lang="en-GB" sz="2400" dirty="0"/>
              <a:t>Their imagination can run wild.</a:t>
            </a:r>
          </a:p>
          <a:p>
            <a:pPr>
              <a:buFont typeface="+mj-lt"/>
              <a:buAutoNum type="arabicPeriod"/>
            </a:pPr>
            <a:r>
              <a:rPr lang="en-GB" sz="2400" dirty="0"/>
              <a:t>Their creativity skills develop.</a:t>
            </a:r>
          </a:p>
          <a:p>
            <a:pPr>
              <a:buFont typeface="+mj-lt"/>
              <a:buAutoNum type="arabicPeriod"/>
            </a:pPr>
            <a:r>
              <a:rPr lang="en-GB" sz="2400" dirty="0"/>
              <a:t>They develop empathy.</a:t>
            </a:r>
          </a:p>
          <a:p>
            <a:pPr>
              <a:buFont typeface="+mj-lt"/>
              <a:buAutoNum type="arabicPeriod"/>
            </a:pPr>
            <a:r>
              <a:rPr lang="en-GB" sz="2400" dirty="0"/>
              <a:t>They gain a deeper understanding of their world.</a:t>
            </a:r>
          </a:p>
          <a:p>
            <a:pPr>
              <a:buFont typeface="+mj-lt"/>
              <a:buAutoNum type="arabicPeriod"/>
            </a:pPr>
            <a:r>
              <a:rPr lang="en-GB" sz="2400" dirty="0"/>
              <a:t>Their concentration levels improve.</a:t>
            </a:r>
          </a:p>
          <a:p>
            <a:pPr>
              <a:buFont typeface="+mj-lt"/>
              <a:buAutoNum type="arabicPeriod"/>
            </a:pPr>
            <a:r>
              <a:rPr lang="en-GB" sz="2400" dirty="0"/>
              <a:t>The parent and child bond improves.</a:t>
            </a:r>
          </a:p>
          <a:p>
            <a:pPr>
              <a:buFont typeface="+mj-lt"/>
              <a:buAutoNum type="arabicPeriod"/>
            </a:pPr>
            <a:r>
              <a:rPr lang="en-GB" sz="2400" dirty="0"/>
              <a:t>Their cognitive development is supported.</a:t>
            </a:r>
          </a:p>
          <a:p>
            <a:pPr>
              <a:buFont typeface="+mj-lt"/>
              <a:buAutoNum type="arabicPeriod"/>
            </a:pPr>
            <a:r>
              <a:rPr lang="en-GB" sz="2400" dirty="0"/>
              <a:t>Their social skills and interaction improve.</a:t>
            </a:r>
          </a:p>
          <a:p>
            <a:pPr>
              <a:buFont typeface="+mj-lt"/>
              <a:buAutoNum type="arabicPeriod"/>
            </a:pPr>
            <a:endParaRPr lang="en-GB" dirty="0"/>
          </a:p>
          <a:p>
            <a:pPr algn="r"/>
            <a:r>
              <a:rPr lang="en-GB" b="1" i="1" dirty="0"/>
              <a:t>National Book Trust research conclusions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1C9C921-E83A-4AAE-9FF8-26EF3555E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8217" y="87842"/>
            <a:ext cx="1319213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38880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does reading help children?</a:t>
            </a:r>
          </a:p>
        </p:txBody>
      </p:sp>
      <p:sp>
        <p:nvSpPr>
          <p:cNvPr id="5" name="Rectangle 4"/>
          <p:cNvSpPr/>
          <p:nvPr/>
        </p:nvSpPr>
        <p:spPr>
          <a:xfrm>
            <a:off x="1754909" y="1768763"/>
            <a:ext cx="8746836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+mj-lt"/>
              <a:buAutoNum type="arabicPeriod"/>
            </a:pPr>
            <a:r>
              <a:rPr lang="en-GB" sz="2400" dirty="0"/>
              <a:t>Their vocabulary is larger and more extensive.</a:t>
            </a:r>
          </a:p>
          <a:p>
            <a:pPr>
              <a:buFont typeface="+mj-lt"/>
              <a:buAutoNum type="arabicPeriod"/>
            </a:pPr>
            <a:r>
              <a:rPr lang="en-GB" sz="2400" dirty="0"/>
              <a:t>They perform better academically.</a:t>
            </a:r>
          </a:p>
          <a:p>
            <a:pPr>
              <a:buFont typeface="+mj-lt"/>
              <a:buAutoNum type="arabicPeriod"/>
            </a:pPr>
            <a:r>
              <a:rPr lang="en-GB" sz="2400" dirty="0"/>
              <a:t>Their imagination can run wild.</a:t>
            </a:r>
          </a:p>
          <a:p>
            <a:pPr>
              <a:buFont typeface="+mj-lt"/>
              <a:buAutoNum type="arabicPeriod"/>
            </a:pPr>
            <a:r>
              <a:rPr lang="en-GB" sz="2400" dirty="0"/>
              <a:t>Their creativity skills develop.</a:t>
            </a:r>
          </a:p>
          <a:p>
            <a:pPr>
              <a:buFont typeface="+mj-lt"/>
              <a:buAutoNum type="arabicPeriod"/>
            </a:pPr>
            <a:r>
              <a:rPr lang="en-GB" sz="2800" b="1" dirty="0">
                <a:solidFill>
                  <a:srgbClr val="FF0000"/>
                </a:solidFill>
              </a:rPr>
              <a:t>They develop empathy.</a:t>
            </a:r>
          </a:p>
          <a:p>
            <a:pPr>
              <a:buFont typeface="+mj-lt"/>
              <a:buAutoNum type="arabicPeriod"/>
            </a:pPr>
            <a:r>
              <a:rPr lang="en-GB" sz="2800" b="1" dirty="0">
                <a:solidFill>
                  <a:srgbClr val="FF0000"/>
                </a:solidFill>
              </a:rPr>
              <a:t>They gain a deeper understanding of their world</a:t>
            </a:r>
            <a:r>
              <a:rPr lang="en-GB" sz="2400" dirty="0"/>
              <a:t>.</a:t>
            </a:r>
          </a:p>
          <a:p>
            <a:pPr>
              <a:buFont typeface="+mj-lt"/>
              <a:buAutoNum type="arabicPeriod"/>
            </a:pPr>
            <a:r>
              <a:rPr lang="en-GB" sz="2800" b="1" dirty="0">
                <a:solidFill>
                  <a:srgbClr val="FF0000"/>
                </a:solidFill>
              </a:rPr>
              <a:t>Their concentration levels improve.</a:t>
            </a:r>
          </a:p>
          <a:p>
            <a:pPr>
              <a:buFont typeface="+mj-lt"/>
              <a:buAutoNum type="arabicPeriod"/>
            </a:pPr>
            <a:r>
              <a:rPr lang="en-GB" sz="2400" dirty="0"/>
              <a:t>The parent and child bond improves.</a:t>
            </a:r>
          </a:p>
          <a:p>
            <a:pPr>
              <a:buFont typeface="+mj-lt"/>
              <a:buAutoNum type="arabicPeriod"/>
            </a:pPr>
            <a:r>
              <a:rPr lang="en-GB" sz="2400" dirty="0"/>
              <a:t>Their thinking skills are developed.</a:t>
            </a:r>
          </a:p>
          <a:p>
            <a:pPr>
              <a:buFont typeface="+mj-lt"/>
              <a:buAutoNum type="arabicPeriod"/>
            </a:pPr>
            <a:r>
              <a:rPr lang="en-GB" sz="2800" b="1" dirty="0">
                <a:solidFill>
                  <a:srgbClr val="FF0000"/>
                </a:solidFill>
              </a:rPr>
              <a:t>Their social skills and interaction improve.</a:t>
            </a:r>
          </a:p>
          <a:p>
            <a:pPr>
              <a:buFont typeface="+mj-lt"/>
              <a:buAutoNum type="arabicPeriod"/>
            </a:pPr>
            <a:endParaRPr lang="en-GB" dirty="0"/>
          </a:p>
          <a:p>
            <a:pPr algn="r"/>
            <a:r>
              <a:rPr lang="en-GB" b="1" i="1" dirty="0"/>
              <a:t>National Book Trust research conclusions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1C9C921-E83A-4AAE-9FF8-26EF3555E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8217" y="87842"/>
            <a:ext cx="1319213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64909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Reading at School</a:t>
            </a:r>
          </a:p>
        </p:txBody>
      </p:sp>
      <p:sp>
        <p:nvSpPr>
          <p:cNvPr id="5" name="Rectangle 4"/>
          <p:cNvSpPr/>
          <p:nvPr/>
        </p:nvSpPr>
        <p:spPr>
          <a:xfrm>
            <a:off x="787707" y="1878636"/>
            <a:ext cx="26600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i="1" dirty="0"/>
              <a:t>Shared reading</a:t>
            </a:r>
          </a:p>
        </p:txBody>
      </p:sp>
      <p:sp>
        <p:nvSpPr>
          <p:cNvPr id="6" name="Rectangle 5"/>
          <p:cNvSpPr/>
          <p:nvPr/>
        </p:nvSpPr>
        <p:spPr>
          <a:xfrm>
            <a:off x="2969491" y="3595586"/>
            <a:ext cx="26600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i="1" dirty="0"/>
              <a:t>Personal reading time</a:t>
            </a:r>
          </a:p>
        </p:txBody>
      </p:sp>
      <p:sp>
        <p:nvSpPr>
          <p:cNvPr id="7" name="Rectangle 6"/>
          <p:cNvSpPr/>
          <p:nvPr/>
        </p:nvSpPr>
        <p:spPr>
          <a:xfrm>
            <a:off x="925639" y="4767154"/>
            <a:ext cx="26600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i="1" dirty="0"/>
              <a:t>Reading for Pleasure</a:t>
            </a:r>
          </a:p>
        </p:txBody>
      </p:sp>
      <p:sp>
        <p:nvSpPr>
          <p:cNvPr id="8" name="Rectangle 7"/>
          <p:cNvSpPr/>
          <p:nvPr/>
        </p:nvSpPr>
        <p:spPr>
          <a:xfrm>
            <a:off x="4603134" y="2147601"/>
            <a:ext cx="26600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i="1" dirty="0"/>
              <a:t>Paired reading</a:t>
            </a:r>
          </a:p>
        </p:txBody>
      </p:sp>
      <p:sp>
        <p:nvSpPr>
          <p:cNvPr id="9" name="Rectangle 8"/>
          <p:cNvSpPr/>
          <p:nvPr/>
        </p:nvSpPr>
        <p:spPr>
          <a:xfrm>
            <a:off x="6983384" y="3750957"/>
            <a:ext cx="37492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i="1" dirty="0"/>
              <a:t>Small group reading and discussion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72582" y="2003505"/>
            <a:ext cx="26600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i="1" dirty="0"/>
              <a:t>1:1 with an adult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802909" y="3030717"/>
            <a:ext cx="45997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i="1" dirty="0"/>
              <a:t>Class books / Story time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136073" y="3094934"/>
            <a:ext cx="26600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i="1" dirty="0"/>
              <a:t>Library time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959599" y="5043853"/>
            <a:ext cx="26600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i="1" dirty="0"/>
              <a:t>Focused skill development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299527" y="4727991"/>
            <a:ext cx="26600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i="1" dirty="0"/>
              <a:t>Phonics and decoding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D036F9-3C38-4BDD-9902-1D7FDE250E03}"/>
              </a:ext>
            </a:extLst>
          </p:cNvPr>
          <p:cNvSpPr txBox="1"/>
          <p:nvPr/>
        </p:nvSpPr>
        <p:spPr>
          <a:xfrm>
            <a:off x="563033" y="1256936"/>
            <a:ext cx="11065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i="1" dirty="0">
                <a:solidFill>
                  <a:srgbClr val="FF0000"/>
                </a:solidFill>
              </a:rPr>
              <a:t>What we do in school won’t be enough to make them ARE / secure readers. </a:t>
            </a:r>
          </a:p>
        </p:txBody>
      </p:sp>
      <p:pic>
        <p:nvPicPr>
          <p:cNvPr id="15" name="Picture 4">
            <a:extLst>
              <a:ext uri="{FF2B5EF4-FFF2-40B4-BE49-F238E27FC236}">
                <a16:creationId xmlns:a16="http://schemas.microsoft.com/office/drawing/2014/main" id="{27CB44A8-54C1-41D3-8DE7-CE3A0C2FB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8217" y="87842"/>
            <a:ext cx="1319213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FD036F9-3C38-4BDD-9902-1D7FDE250E03}"/>
              </a:ext>
            </a:extLst>
          </p:cNvPr>
          <p:cNvSpPr txBox="1"/>
          <p:nvPr/>
        </p:nvSpPr>
        <p:spPr>
          <a:xfrm>
            <a:off x="961496" y="5993292"/>
            <a:ext cx="11065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i="1" dirty="0">
                <a:solidFill>
                  <a:srgbClr val="FF0000"/>
                </a:solidFill>
              </a:rPr>
              <a:t>What we do in school won’t be enough to make them good thinkers.</a:t>
            </a:r>
          </a:p>
        </p:txBody>
      </p:sp>
    </p:spTree>
    <p:extLst>
      <p:ext uri="{BB962C8B-B14F-4D97-AF65-F5344CB8AC3E}">
        <p14:creationId xmlns:p14="http://schemas.microsoft.com/office/powerpoint/2010/main" val="18096674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3429" y="1769451"/>
            <a:ext cx="9807479" cy="1096899"/>
          </a:xfrm>
        </p:spPr>
        <p:txBody>
          <a:bodyPr>
            <a:noAutofit/>
          </a:bodyPr>
          <a:lstStyle/>
          <a:p>
            <a:pPr algn="ctr"/>
            <a:r>
              <a:rPr lang="en-GB" sz="6600" b="1" dirty="0"/>
              <a:t>We need to take the ‘emotion’ out of reading</a:t>
            </a:r>
          </a:p>
        </p:txBody>
      </p:sp>
      <p:pic>
        <p:nvPicPr>
          <p:cNvPr id="1026" name="Picture 4">
            <a:extLst>
              <a:ext uri="{FF2B5EF4-FFF2-40B4-BE49-F238E27FC236}">
                <a16:creationId xmlns:a16="http://schemas.microsoft.com/office/drawing/2014/main" id="{A80CBC95-951D-4527-B247-30C71FE2A8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9017" y="164042"/>
            <a:ext cx="1319213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27920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3429" y="1769451"/>
            <a:ext cx="9807479" cy="1096899"/>
          </a:xfrm>
        </p:spPr>
        <p:txBody>
          <a:bodyPr>
            <a:noAutofit/>
          </a:bodyPr>
          <a:lstStyle/>
          <a:p>
            <a:pPr algn="ctr"/>
            <a:r>
              <a:rPr lang="en-GB" sz="6600" b="1" dirty="0"/>
              <a:t>We need to take the ‘emotion’ out of reading</a:t>
            </a:r>
          </a:p>
        </p:txBody>
      </p:sp>
      <p:pic>
        <p:nvPicPr>
          <p:cNvPr id="1026" name="Picture 4">
            <a:extLst>
              <a:ext uri="{FF2B5EF4-FFF2-40B4-BE49-F238E27FC236}">
                <a16:creationId xmlns:a16="http://schemas.microsoft.com/office/drawing/2014/main" id="{A80CBC95-951D-4527-B247-30C71FE2A8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9017" y="164042"/>
            <a:ext cx="1319213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817532" y="4360631"/>
            <a:ext cx="462741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/>
              <a:t>Regular reading is the single most important indicator of a child’s future success.</a:t>
            </a:r>
          </a:p>
          <a:p>
            <a:pPr algn="r"/>
            <a:r>
              <a:rPr lang="en-GB" b="1" i="1" dirty="0">
                <a:solidFill>
                  <a:srgbClr val="000000"/>
                </a:solidFill>
                <a:latin typeface="Arial" panose="020B0604020202020204" pitchFamily="34" charset="0"/>
              </a:rPr>
              <a:t>Book Trust, 2024</a:t>
            </a:r>
            <a:endParaRPr lang="en-GB" sz="1600" b="1" i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4410" y="296072"/>
            <a:ext cx="52548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/>
              <a:t>Study after study has shown that those children who read for pleasure are the ones who are most likely to fulfil their ambitions.</a:t>
            </a:r>
          </a:p>
          <a:p>
            <a:pPr algn="r"/>
            <a:r>
              <a:rPr lang="en-GB" b="1" i="1" dirty="0" err="1"/>
              <a:t>Pearsons</a:t>
            </a:r>
            <a:r>
              <a:rPr lang="en-GB" b="1" i="1" dirty="0"/>
              <a:t> UK research</a:t>
            </a:r>
          </a:p>
        </p:txBody>
      </p:sp>
    </p:spTree>
    <p:extLst>
      <p:ext uri="{BB962C8B-B14F-4D97-AF65-F5344CB8AC3E}">
        <p14:creationId xmlns:p14="http://schemas.microsoft.com/office/powerpoint/2010/main" val="38999699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Getting children to read at home can be hard             				… but we CAN’T give up</a:t>
            </a:r>
            <a:br>
              <a:rPr lang="en-GB" dirty="0"/>
            </a:br>
            <a:r>
              <a:rPr lang="en-GB" dirty="0"/>
              <a:t>                     		  …it’s too important.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0336" y="5242456"/>
            <a:ext cx="3296264" cy="9803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b="1" i="1" dirty="0"/>
              <a:t>SORA – if they are struggling to read independently</a:t>
            </a:r>
          </a:p>
          <a:p>
            <a:pPr marL="0" indent="0" algn="ctr">
              <a:lnSpc>
                <a:spcPct val="150000"/>
              </a:lnSpc>
              <a:buNone/>
            </a:pP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339F34-E263-4FD7-B92F-FAA6B856F28D}"/>
              </a:ext>
            </a:extLst>
          </p:cNvPr>
          <p:cNvSpPr txBox="1"/>
          <p:nvPr/>
        </p:nvSpPr>
        <p:spPr>
          <a:xfrm>
            <a:off x="699559" y="2474069"/>
            <a:ext cx="384704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GB" b="1" i="1" dirty="0"/>
              <a:t>Don’t leave it until bed time </a:t>
            </a:r>
            <a:r>
              <a:rPr lang="en-GB" i="1" dirty="0"/>
              <a:t>– </a:t>
            </a:r>
            <a:r>
              <a:rPr lang="en-GB" sz="1400" i="1" dirty="0"/>
              <a:t>everyone’s too tired</a:t>
            </a:r>
            <a:endParaRPr lang="en-GB" i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B83916-DE55-42CE-B803-3DB186E60096}"/>
              </a:ext>
            </a:extLst>
          </p:cNvPr>
          <p:cNvSpPr txBox="1"/>
          <p:nvPr/>
        </p:nvSpPr>
        <p:spPr>
          <a:xfrm>
            <a:off x="4857306" y="4509274"/>
            <a:ext cx="6100232" cy="8724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GB" b="1" i="1" dirty="0"/>
              <a:t>Family reading / time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GB" b="1" i="1" dirty="0"/>
              <a:t>Shared reading – taking it in turns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DA54E0-4F7E-456F-A02D-1AC580BD7C0E}"/>
              </a:ext>
            </a:extLst>
          </p:cNvPr>
          <p:cNvSpPr txBox="1"/>
          <p:nvPr/>
        </p:nvSpPr>
        <p:spPr>
          <a:xfrm>
            <a:off x="1250336" y="4304150"/>
            <a:ext cx="44132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GB" b="1" i="1" dirty="0"/>
              <a:t>A mix of their choice and your choice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2D8F07F-D2C3-45A5-8727-FDC03E1FAE99}"/>
              </a:ext>
            </a:extLst>
          </p:cNvPr>
          <p:cNvSpPr txBox="1"/>
          <p:nvPr/>
        </p:nvSpPr>
        <p:spPr>
          <a:xfrm>
            <a:off x="4975668" y="5987036"/>
            <a:ext cx="29728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GB" b="1" i="1" dirty="0"/>
              <a:t>Celebrate finishing books / calm reading time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8B781C4-9BC2-4073-AAC6-89E6A931A7DC}"/>
              </a:ext>
            </a:extLst>
          </p:cNvPr>
          <p:cNvSpPr txBox="1"/>
          <p:nvPr/>
        </p:nvSpPr>
        <p:spPr>
          <a:xfrm>
            <a:off x="6005513" y="2514532"/>
            <a:ext cx="37486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GB" b="1" i="1" dirty="0"/>
              <a:t>Visit the library – get excited about books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14B9F8C-ABA1-442F-BFDE-E2926FD5E95D}"/>
              </a:ext>
            </a:extLst>
          </p:cNvPr>
          <p:cNvSpPr txBox="1"/>
          <p:nvPr/>
        </p:nvSpPr>
        <p:spPr>
          <a:xfrm>
            <a:off x="654581" y="3015200"/>
            <a:ext cx="38470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GB" b="1" i="1" dirty="0"/>
              <a:t>Straight after dinner / first thing in the morning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131C9FD-9584-4D01-8A16-F611E906572B}"/>
              </a:ext>
            </a:extLst>
          </p:cNvPr>
          <p:cNvSpPr txBox="1"/>
          <p:nvPr/>
        </p:nvSpPr>
        <p:spPr>
          <a:xfrm>
            <a:off x="211666" y="93133"/>
            <a:ext cx="6773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Y2  KS2</a:t>
            </a:r>
            <a:endParaRPr lang="en-GB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36B9510-1716-493C-8BB2-198419FC25EB}"/>
              </a:ext>
            </a:extLst>
          </p:cNvPr>
          <p:cNvSpPr/>
          <p:nvPr/>
        </p:nvSpPr>
        <p:spPr>
          <a:xfrm>
            <a:off x="654581" y="2353733"/>
            <a:ext cx="3892019" cy="1430867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AC1435F-7F59-4AD4-9904-FF86A7F83408}"/>
              </a:ext>
            </a:extLst>
          </p:cNvPr>
          <p:cNvSpPr/>
          <p:nvPr/>
        </p:nvSpPr>
        <p:spPr>
          <a:xfrm>
            <a:off x="1228643" y="4179400"/>
            <a:ext cx="4413250" cy="650808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C0E884D-2238-41A0-9F52-B4D8016E3CFD}"/>
              </a:ext>
            </a:extLst>
          </p:cNvPr>
          <p:cNvSpPr/>
          <p:nvPr/>
        </p:nvSpPr>
        <p:spPr>
          <a:xfrm>
            <a:off x="5952598" y="4509274"/>
            <a:ext cx="3892019" cy="928363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414159F-45E0-487A-87C1-6E62D6110069}"/>
              </a:ext>
            </a:extLst>
          </p:cNvPr>
          <p:cNvSpPr/>
          <p:nvPr/>
        </p:nvSpPr>
        <p:spPr>
          <a:xfrm>
            <a:off x="6051022" y="2406328"/>
            <a:ext cx="3657600" cy="872483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4841E89E-B0DA-45E6-ACB7-EE53DD3C5A9C}"/>
              </a:ext>
            </a:extLst>
          </p:cNvPr>
          <p:cNvSpPr/>
          <p:nvPr/>
        </p:nvSpPr>
        <p:spPr>
          <a:xfrm>
            <a:off x="4857306" y="5885709"/>
            <a:ext cx="3143427" cy="794278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1C7D42F-10C1-4969-A04D-ECED6F04FB51}"/>
              </a:ext>
            </a:extLst>
          </p:cNvPr>
          <p:cNvSpPr/>
          <p:nvPr/>
        </p:nvSpPr>
        <p:spPr>
          <a:xfrm>
            <a:off x="1228643" y="5135471"/>
            <a:ext cx="3339651" cy="790962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9C1D2E1-C05E-4771-A8D3-CD785E5E1809}"/>
              </a:ext>
            </a:extLst>
          </p:cNvPr>
          <p:cNvSpPr txBox="1"/>
          <p:nvPr/>
        </p:nvSpPr>
        <p:spPr>
          <a:xfrm>
            <a:off x="6429019" y="3583001"/>
            <a:ext cx="38426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GB" b="1" i="1" dirty="0"/>
              <a:t>Once they’re reading – vary the style and author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AF297408-C9BF-4543-83CC-AA44CE206505}"/>
              </a:ext>
            </a:extLst>
          </p:cNvPr>
          <p:cNvSpPr/>
          <p:nvPr/>
        </p:nvSpPr>
        <p:spPr>
          <a:xfrm>
            <a:off x="6481762" y="3457801"/>
            <a:ext cx="3657600" cy="872483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4">
            <a:extLst>
              <a:ext uri="{FF2B5EF4-FFF2-40B4-BE49-F238E27FC236}">
                <a16:creationId xmlns:a16="http://schemas.microsoft.com/office/drawing/2014/main" id="{69C27867-098B-4427-954E-EE4CB9C64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8217" y="87842"/>
            <a:ext cx="1319213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56504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999" y="474477"/>
            <a:ext cx="8596668" cy="736600"/>
          </a:xfrm>
        </p:spPr>
        <p:txBody>
          <a:bodyPr>
            <a:normAutofit fontScale="90000"/>
          </a:bodyPr>
          <a:lstStyle/>
          <a:p>
            <a:r>
              <a:rPr lang="en-GB" dirty="0"/>
              <a:t>Top tips – reading development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346200"/>
            <a:ext cx="10786533" cy="527473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2400" dirty="0"/>
              <a:t>*Use their phonics / knowledge - Sounding out (avoid just telling them)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2400" dirty="0"/>
              <a:t>*Rereading sentences – fluency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2400" dirty="0"/>
              <a:t>*Use the punctuation – full sentences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2400" dirty="0"/>
              <a:t>*Adult reads – child repeats   &gt; Good Model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2400" dirty="0"/>
              <a:t>*Reread paragraphs and pages several times - automaticity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2400" dirty="0"/>
              <a:t>*Can they self-correct? </a:t>
            </a:r>
            <a:r>
              <a:rPr lang="en-GB" sz="2000" i="1" dirty="0"/>
              <a:t>Do they keep going? They need to spot when they have made a mistake and reread for clarity.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C5D1DD-2F6E-4C4A-B2EF-372E80FDEFCA}"/>
              </a:ext>
            </a:extLst>
          </p:cNvPr>
          <p:cNvSpPr txBox="1"/>
          <p:nvPr/>
        </p:nvSpPr>
        <p:spPr>
          <a:xfrm>
            <a:off x="211666" y="93133"/>
            <a:ext cx="6773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Y2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615F13-DAFE-4C93-AA3A-CC3A1ECB06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8217" y="87842"/>
            <a:ext cx="1319213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92956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should we be reading?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0ADC66D-E702-4689-9D9A-7C5A1B05DF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CC1C2C-D307-48FA-8C33-F848D65CA8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933" y="1203832"/>
            <a:ext cx="8291687" cy="55382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C2090B0-D9CA-4007-A091-2BC46FC3A7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9927" y="2743061"/>
            <a:ext cx="1714739" cy="1981477"/>
          </a:xfrm>
          <a:prstGeom prst="rect">
            <a:avLst/>
          </a:prstGeom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88B4A160-62CC-4A33-A401-E5E4B4B578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8217" y="87842"/>
            <a:ext cx="1319213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98019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95265" y="134641"/>
            <a:ext cx="8357369" cy="1646302"/>
          </a:xfrm>
        </p:spPr>
        <p:txBody>
          <a:bodyPr/>
          <a:lstStyle/>
          <a:p>
            <a:pPr algn="ctr"/>
            <a:r>
              <a:rPr lang="en-GB" b="1" dirty="0"/>
              <a:t>Reading Outcome Event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7479" y="2704657"/>
            <a:ext cx="10818796" cy="1096899"/>
          </a:xfrm>
        </p:spPr>
        <p:txBody>
          <a:bodyPr>
            <a:noAutofit/>
          </a:bodyPr>
          <a:lstStyle/>
          <a:p>
            <a:pPr algn="ctr"/>
            <a:r>
              <a:rPr lang="en-GB" sz="4400" b="1" dirty="0"/>
              <a:t>We really hope this helps to get regular, happy reading at home.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9530" y="4488873"/>
            <a:ext cx="2354694" cy="2226685"/>
          </a:xfrm>
          <a:prstGeom prst="rect">
            <a:avLst/>
          </a:prstGeom>
        </p:spPr>
      </p:pic>
      <p:pic>
        <p:nvPicPr>
          <p:cNvPr id="1026" name="Picture 4">
            <a:extLst>
              <a:ext uri="{FF2B5EF4-FFF2-40B4-BE49-F238E27FC236}">
                <a16:creationId xmlns:a16="http://schemas.microsoft.com/office/drawing/2014/main" id="{A80CBC95-951D-4527-B247-30C71FE2A8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9017" y="164042"/>
            <a:ext cx="1319213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0998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8084" y="2295924"/>
            <a:ext cx="9807479" cy="1096899"/>
          </a:xfrm>
        </p:spPr>
        <p:txBody>
          <a:bodyPr>
            <a:noAutofit/>
          </a:bodyPr>
          <a:lstStyle/>
          <a:p>
            <a:pPr algn="ctr"/>
            <a:r>
              <a:rPr lang="en-GB" sz="6600" b="1" dirty="0"/>
              <a:t>How do you feel about reading?</a:t>
            </a:r>
          </a:p>
        </p:txBody>
      </p:sp>
      <p:pic>
        <p:nvPicPr>
          <p:cNvPr id="1026" name="Picture 4">
            <a:extLst>
              <a:ext uri="{FF2B5EF4-FFF2-40B4-BE49-F238E27FC236}">
                <a16:creationId xmlns:a16="http://schemas.microsoft.com/office/drawing/2014/main" id="{A80CBC95-951D-4527-B247-30C71FE2A8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9017" y="164042"/>
            <a:ext cx="1319213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6674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8084" y="2295924"/>
            <a:ext cx="9807479" cy="1096899"/>
          </a:xfrm>
        </p:spPr>
        <p:txBody>
          <a:bodyPr>
            <a:noAutofit/>
          </a:bodyPr>
          <a:lstStyle/>
          <a:p>
            <a:pPr algn="ctr"/>
            <a:r>
              <a:rPr lang="en-GB" sz="6600" b="1" dirty="0"/>
              <a:t>What is reading like in your house?</a:t>
            </a:r>
          </a:p>
        </p:txBody>
      </p:sp>
      <p:pic>
        <p:nvPicPr>
          <p:cNvPr id="1026" name="Picture 4">
            <a:extLst>
              <a:ext uri="{FF2B5EF4-FFF2-40B4-BE49-F238E27FC236}">
                <a16:creationId xmlns:a16="http://schemas.microsoft.com/office/drawing/2014/main" id="{A80CBC95-951D-4527-B247-30C71FE2A8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9017" y="164042"/>
            <a:ext cx="1319213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7261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Reading Race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48914"/>
            <a:ext cx="9334884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Encouraging children to read 5 times a week at home.</a:t>
            </a:r>
          </a:p>
          <a:p>
            <a:pPr marL="0" indent="0">
              <a:buNone/>
            </a:pPr>
            <a:r>
              <a:rPr lang="en-GB" sz="2400" dirty="0"/>
              <a:t>Winning classes – announced with lots of excitement in a Friday assembly &amp; earn a mufti day.</a:t>
            </a:r>
          </a:p>
          <a:p>
            <a:pPr marL="0" indent="0">
              <a:buNone/>
            </a:pPr>
            <a:r>
              <a:rPr lang="en-GB" sz="2400" dirty="0"/>
              <a:t>*Trying to encourage children to go home and want to read / earn the reward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7333" y="3711576"/>
            <a:ext cx="2148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5"/>
                </a:solidFill>
              </a:rPr>
              <a:t>KS1 Spring Term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7431" y="4144120"/>
            <a:ext cx="6210300" cy="2609850"/>
          </a:xfrm>
          <a:prstGeom prst="rect">
            <a:avLst/>
          </a:prstGeom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CCBC962A-A9D4-4DE0-8B4C-C68C7FA254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8217" y="87842"/>
            <a:ext cx="1319213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5930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Reading Race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48914"/>
            <a:ext cx="9334884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Encouraging children to read 5 times a week at home.</a:t>
            </a:r>
          </a:p>
          <a:p>
            <a:pPr marL="0" indent="0">
              <a:buNone/>
            </a:pPr>
            <a:r>
              <a:rPr lang="en-GB" sz="2400" dirty="0"/>
              <a:t>Winning classes – announced with lots of excitement in a Friday assembly &amp; earn a mufti day.</a:t>
            </a:r>
          </a:p>
          <a:p>
            <a:pPr marL="0" indent="0">
              <a:buNone/>
            </a:pPr>
            <a:r>
              <a:rPr lang="en-GB" sz="2400" dirty="0"/>
              <a:t>*Trying to encourage children to go home and want to read / earn the reward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7333" y="3711576"/>
            <a:ext cx="2148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5"/>
                </a:solidFill>
              </a:rPr>
              <a:t>KS2 Spring Term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2090" y="3750649"/>
            <a:ext cx="5593691" cy="2974745"/>
          </a:xfrm>
          <a:prstGeom prst="rect">
            <a:avLst/>
          </a:prstGeom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911CAC8D-F609-46A8-82C0-0556D73739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8217" y="87842"/>
            <a:ext cx="1319213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1677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Reading at School</a:t>
            </a:r>
          </a:p>
        </p:txBody>
      </p:sp>
      <p:sp>
        <p:nvSpPr>
          <p:cNvPr id="5" name="Rectangle 4"/>
          <p:cNvSpPr/>
          <p:nvPr/>
        </p:nvSpPr>
        <p:spPr>
          <a:xfrm>
            <a:off x="937492" y="1718601"/>
            <a:ext cx="26600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i="1" dirty="0"/>
              <a:t>Shared reading</a:t>
            </a:r>
          </a:p>
        </p:txBody>
      </p:sp>
      <p:sp>
        <p:nvSpPr>
          <p:cNvPr id="6" name="Rectangle 5"/>
          <p:cNvSpPr/>
          <p:nvPr/>
        </p:nvSpPr>
        <p:spPr>
          <a:xfrm>
            <a:off x="2915960" y="3879764"/>
            <a:ext cx="26600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i="1" dirty="0"/>
              <a:t>Personal reading time</a:t>
            </a:r>
          </a:p>
        </p:txBody>
      </p:sp>
      <p:sp>
        <p:nvSpPr>
          <p:cNvPr id="7" name="Rectangle 6"/>
          <p:cNvSpPr/>
          <p:nvPr/>
        </p:nvSpPr>
        <p:spPr>
          <a:xfrm>
            <a:off x="1136073" y="5357091"/>
            <a:ext cx="26600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i="1" dirty="0"/>
              <a:t>Reading for Pleasure</a:t>
            </a:r>
          </a:p>
        </p:txBody>
      </p:sp>
      <p:sp>
        <p:nvSpPr>
          <p:cNvPr id="8" name="Rectangle 7"/>
          <p:cNvSpPr/>
          <p:nvPr/>
        </p:nvSpPr>
        <p:spPr>
          <a:xfrm>
            <a:off x="4975668" y="1668790"/>
            <a:ext cx="26600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i="1" dirty="0"/>
              <a:t>Paired reading</a:t>
            </a:r>
          </a:p>
        </p:txBody>
      </p:sp>
      <p:sp>
        <p:nvSpPr>
          <p:cNvPr id="9" name="Rectangle 8"/>
          <p:cNvSpPr/>
          <p:nvPr/>
        </p:nvSpPr>
        <p:spPr>
          <a:xfrm>
            <a:off x="6613930" y="3937054"/>
            <a:ext cx="37492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i="1" dirty="0"/>
              <a:t>Small group reading and discussion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7001164" y="609600"/>
            <a:ext cx="26600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i="1" dirty="0"/>
              <a:t>1:1 with an adult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442692" y="2711340"/>
            <a:ext cx="45997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i="1" dirty="0"/>
              <a:t>Class books / Story time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136073" y="3094934"/>
            <a:ext cx="26600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i="1" dirty="0"/>
              <a:t>Library time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844145" y="5682098"/>
            <a:ext cx="26600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i="1" dirty="0"/>
              <a:t>Focused skill development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442692" y="5030443"/>
            <a:ext cx="26600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i="1" dirty="0"/>
              <a:t>Phonics and decoding </a:t>
            </a:r>
          </a:p>
        </p:txBody>
      </p:sp>
      <p:pic>
        <p:nvPicPr>
          <p:cNvPr id="2050" name="Picture 4">
            <a:extLst>
              <a:ext uri="{FF2B5EF4-FFF2-40B4-BE49-F238E27FC236}">
                <a16:creationId xmlns:a16="http://schemas.microsoft.com/office/drawing/2014/main" id="{0E640775-D7AD-4E07-AC96-2E9EFF7CD5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8217" y="87842"/>
            <a:ext cx="1319213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65905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Reading at School</a:t>
            </a:r>
          </a:p>
        </p:txBody>
      </p:sp>
      <p:sp>
        <p:nvSpPr>
          <p:cNvPr id="5" name="Rectangle 4"/>
          <p:cNvSpPr/>
          <p:nvPr/>
        </p:nvSpPr>
        <p:spPr>
          <a:xfrm>
            <a:off x="937492" y="1718601"/>
            <a:ext cx="26600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i="1" dirty="0"/>
              <a:t>Shared reading</a:t>
            </a:r>
          </a:p>
        </p:txBody>
      </p:sp>
      <p:sp>
        <p:nvSpPr>
          <p:cNvPr id="6" name="Rectangle 5"/>
          <p:cNvSpPr/>
          <p:nvPr/>
        </p:nvSpPr>
        <p:spPr>
          <a:xfrm>
            <a:off x="2915960" y="3879764"/>
            <a:ext cx="26600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i="1" dirty="0"/>
              <a:t>Personal reading time</a:t>
            </a:r>
          </a:p>
        </p:txBody>
      </p:sp>
      <p:sp>
        <p:nvSpPr>
          <p:cNvPr id="7" name="Rectangle 6"/>
          <p:cNvSpPr/>
          <p:nvPr/>
        </p:nvSpPr>
        <p:spPr>
          <a:xfrm>
            <a:off x="1136073" y="5357091"/>
            <a:ext cx="26600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i="1" dirty="0"/>
              <a:t>Reading for Pleasure</a:t>
            </a:r>
          </a:p>
        </p:txBody>
      </p:sp>
      <p:sp>
        <p:nvSpPr>
          <p:cNvPr id="8" name="Rectangle 7"/>
          <p:cNvSpPr/>
          <p:nvPr/>
        </p:nvSpPr>
        <p:spPr>
          <a:xfrm>
            <a:off x="4975668" y="1668790"/>
            <a:ext cx="26600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i="1" dirty="0"/>
              <a:t>Paired reading</a:t>
            </a:r>
          </a:p>
        </p:txBody>
      </p:sp>
      <p:sp>
        <p:nvSpPr>
          <p:cNvPr id="9" name="Rectangle 8"/>
          <p:cNvSpPr/>
          <p:nvPr/>
        </p:nvSpPr>
        <p:spPr>
          <a:xfrm>
            <a:off x="6613930" y="3937054"/>
            <a:ext cx="37492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i="1" dirty="0"/>
              <a:t>Small group reading and discussion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7001164" y="609600"/>
            <a:ext cx="26600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i="1" dirty="0"/>
              <a:t>1:1 with an adult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442692" y="2711340"/>
            <a:ext cx="45997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i="1" dirty="0"/>
              <a:t>Class books / Story time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136073" y="3094934"/>
            <a:ext cx="26600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i="1" dirty="0"/>
              <a:t>Library time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844145" y="5682098"/>
            <a:ext cx="26600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i="1" dirty="0"/>
              <a:t>Focused skill development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442692" y="5030443"/>
            <a:ext cx="26600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i="1" dirty="0"/>
              <a:t>Phonics and decoding 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5D4CCDE2-FEF8-4DE8-AB3D-E02005C34EEF}"/>
              </a:ext>
            </a:extLst>
          </p:cNvPr>
          <p:cNvSpPr/>
          <p:nvPr/>
        </p:nvSpPr>
        <p:spPr>
          <a:xfrm>
            <a:off x="4578158" y="4808036"/>
            <a:ext cx="2344497" cy="1341265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76DA273-B26F-4EDF-8EF2-92AE36F821F7}"/>
              </a:ext>
            </a:extLst>
          </p:cNvPr>
          <p:cNvSpPr/>
          <p:nvPr/>
        </p:nvSpPr>
        <p:spPr>
          <a:xfrm>
            <a:off x="6886825" y="5516734"/>
            <a:ext cx="2574712" cy="1341266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4">
            <a:extLst>
              <a:ext uri="{FF2B5EF4-FFF2-40B4-BE49-F238E27FC236}">
                <a16:creationId xmlns:a16="http://schemas.microsoft.com/office/drawing/2014/main" id="{46CF65C9-8C2C-440A-953E-44923BF019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8217" y="87842"/>
            <a:ext cx="1319213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20628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3430" y="1787925"/>
            <a:ext cx="9807479" cy="1096899"/>
          </a:xfrm>
        </p:spPr>
        <p:txBody>
          <a:bodyPr>
            <a:noAutofit/>
          </a:bodyPr>
          <a:lstStyle/>
          <a:p>
            <a:pPr algn="ctr"/>
            <a:r>
              <a:rPr lang="en-GB" sz="6600" b="1" dirty="0"/>
              <a:t>Reading is more important than just ‘learning to read’</a:t>
            </a:r>
          </a:p>
        </p:txBody>
      </p:sp>
      <p:pic>
        <p:nvPicPr>
          <p:cNvPr id="1026" name="Picture 4">
            <a:extLst>
              <a:ext uri="{FF2B5EF4-FFF2-40B4-BE49-F238E27FC236}">
                <a16:creationId xmlns:a16="http://schemas.microsoft.com/office/drawing/2014/main" id="{A80CBC95-951D-4527-B247-30C71FE2A8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9017" y="164042"/>
            <a:ext cx="1319213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97859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reading matters</a:t>
            </a:r>
          </a:p>
        </p:txBody>
      </p:sp>
      <p:sp>
        <p:nvSpPr>
          <p:cNvPr id="7" name="Rectangle 6"/>
          <p:cNvSpPr/>
          <p:nvPr/>
        </p:nvSpPr>
        <p:spPr>
          <a:xfrm>
            <a:off x="406401" y="1574582"/>
            <a:ext cx="52548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/>
              <a:t>Study after study has shown that those children who read for pleasure are the ones who are most likely to fulfil their ambitions.</a:t>
            </a:r>
          </a:p>
          <a:p>
            <a:pPr algn="r"/>
            <a:r>
              <a:rPr lang="en-GB" b="1" i="1" dirty="0" err="1"/>
              <a:t>Pearsons</a:t>
            </a:r>
            <a:r>
              <a:rPr lang="en-GB" b="1" i="1" dirty="0"/>
              <a:t> UK research</a:t>
            </a:r>
          </a:p>
        </p:txBody>
      </p:sp>
      <p:sp>
        <p:nvSpPr>
          <p:cNvPr id="9" name="Rectangle 8"/>
          <p:cNvSpPr/>
          <p:nvPr/>
        </p:nvSpPr>
        <p:spPr>
          <a:xfrm>
            <a:off x="5956685" y="941764"/>
            <a:ext cx="462741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/>
              <a:t>Reading enjoyment has been reported as more important for children’s educational success than their family’s socio-economic status.</a:t>
            </a:r>
          </a:p>
          <a:p>
            <a:pPr algn="r"/>
            <a:r>
              <a:rPr lang="en-GB" b="1" i="1" dirty="0">
                <a:solidFill>
                  <a:srgbClr val="000000"/>
                </a:solidFill>
                <a:latin typeface="Arial" panose="020B0604020202020204" pitchFamily="34" charset="0"/>
              </a:rPr>
              <a:t> OECD, 2002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268" y="3339981"/>
            <a:ext cx="3481672" cy="3365440"/>
          </a:xfrm>
          <a:prstGeom prst="rect">
            <a:avLst/>
          </a:prstGeom>
        </p:spPr>
      </p:pic>
      <p:pic>
        <p:nvPicPr>
          <p:cNvPr id="13" name="Picture 4">
            <a:extLst>
              <a:ext uri="{FF2B5EF4-FFF2-40B4-BE49-F238E27FC236}">
                <a16:creationId xmlns:a16="http://schemas.microsoft.com/office/drawing/2014/main" id="{F763A8D8-FDB5-4C49-91CE-F3DBE28FCB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8217" y="87842"/>
            <a:ext cx="1319213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5492905" y="4542024"/>
            <a:ext cx="415909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/>
              <a:t>From the age of 8, if you read for 20 minutes a day over a year - you will have read more than 2 million words in context.</a:t>
            </a:r>
          </a:p>
          <a:p>
            <a:pPr algn="r"/>
            <a:r>
              <a:rPr lang="en-GB" b="1" i="1" dirty="0">
                <a:solidFill>
                  <a:srgbClr val="000000"/>
                </a:solidFill>
                <a:latin typeface="Arial" panose="020B0604020202020204" pitchFamily="34" charset="0"/>
              </a:rPr>
              <a:t> Cross River Research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661229" y="3058303"/>
            <a:ext cx="462741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/>
              <a:t>Reading for pleasure is the single most important indicator of a child’s future success.</a:t>
            </a:r>
          </a:p>
          <a:p>
            <a:pPr algn="r"/>
            <a:r>
              <a:rPr lang="en-GB" b="1" i="1" dirty="0">
                <a:solidFill>
                  <a:srgbClr val="000000"/>
                </a:solidFill>
                <a:latin typeface="Arial" panose="020B0604020202020204" pitchFamily="34" charset="0"/>
              </a:rPr>
              <a:t>Book Trust, 2024</a:t>
            </a:r>
            <a:endParaRPr lang="en-GB" sz="1600" b="1" i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26525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417</TotalTime>
  <Words>788</Words>
  <Application>Microsoft Office PowerPoint</Application>
  <PresentationFormat>Widescreen</PresentationFormat>
  <Paragraphs>113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Trebuchet MS</vt:lpstr>
      <vt:lpstr>Wingdings 3</vt:lpstr>
      <vt:lpstr>Facet</vt:lpstr>
      <vt:lpstr>Reading Outcome Event</vt:lpstr>
      <vt:lpstr>PowerPoint Presentation</vt:lpstr>
      <vt:lpstr>PowerPoint Presentation</vt:lpstr>
      <vt:lpstr>Reading Race</vt:lpstr>
      <vt:lpstr>Reading Race</vt:lpstr>
      <vt:lpstr>Reading at School</vt:lpstr>
      <vt:lpstr>Reading at School</vt:lpstr>
      <vt:lpstr>PowerPoint Presentation</vt:lpstr>
      <vt:lpstr>Why reading matters</vt:lpstr>
      <vt:lpstr>How does reading help children?</vt:lpstr>
      <vt:lpstr>How does reading help children?</vt:lpstr>
      <vt:lpstr>Reading at School</vt:lpstr>
      <vt:lpstr>PowerPoint Presentation</vt:lpstr>
      <vt:lpstr>PowerPoint Presentation</vt:lpstr>
      <vt:lpstr>Getting children to read at home can be hard                 … but we CAN’T give up                          …it’s too important.</vt:lpstr>
      <vt:lpstr>Top tips – reading development </vt:lpstr>
      <vt:lpstr>What should we be reading?</vt:lpstr>
      <vt:lpstr>Reading Outcome Event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Sian Hanson</dc:creator>
  <cp:lastModifiedBy>S Hanson</cp:lastModifiedBy>
  <cp:revision>48</cp:revision>
  <cp:lastPrinted>2024-04-23T07:52:55Z</cp:lastPrinted>
  <dcterms:created xsi:type="dcterms:W3CDTF">2024-03-25T19:31:51Z</dcterms:created>
  <dcterms:modified xsi:type="dcterms:W3CDTF">2024-04-24T16:24:20Z</dcterms:modified>
</cp:coreProperties>
</file>