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88" r:id="rId4"/>
    <p:sldId id="264" r:id="rId5"/>
    <p:sldId id="260" r:id="rId6"/>
    <p:sldId id="271" r:id="rId7"/>
    <p:sldId id="289" r:id="rId8"/>
    <p:sldId id="266" r:id="rId9"/>
    <p:sldId id="290" r:id="rId10"/>
    <p:sldId id="270" r:id="rId11"/>
    <p:sldId id="265" r:id="rId12"/>
    <p:sldId id="293" r:id="rId13"/>
    <p:sldId id="286" r:id="rId14"/>
    <p:sldId id="277" r:id="rId15"/>
    <p:sldId id="282" r:id="rId16"/>
    <p:sldId id="296" r:id="rId17"/>
    <p:sldId id="29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20" y="1988898"/>
            <a:ext cx="8357369" cy="1646302"/>
          </a:xfrm>
        </p:spPr>
        <p:txBody>
          <a:bodyPr/>
          <a:lstStyle/>
          <a:p>
            <a:pPr algn="ctr"/>
            <a:r>
              <a:rPr lang="en-GB" b="1" dirty="0"/>
              <a:t>Reading Outcome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758" y="818106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Welcome to our…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530" y="4488873"/>
            <a:ext cx="2354694" cy="2226685"/>
          </a:xfrm>
          <a:prstGeom prst="rect">
            <a:avLst/>
          </a:prstGeom>
        </p:spPr>
      </p:pic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70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School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707" y="1878636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Shared 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9491" y="3595586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Personal reading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925639" y="4767154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Reading for Pleasure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3134" y="2147601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Paired reading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983384" y="3750957"/>
            <a:ext cx="3749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Small group reading and 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2582" y="2003505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1:1 with an adult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2909" y="3030717"/>
            <a:ext cx="459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Class books / Story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6073" y="3094934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Library time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59599" y="5043853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Focused skill development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99527" y="4727991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Phonics and decoding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036F9-3C38-4BDD-9902-1D7FDE250E03}"/>
              </a:ext>
            </a:extLst>
          </p:cNvPr>
          <p:cNvSpPr txBox="1"/>
          <p:nvPr/>
        </p:nvSpPr>
        <p:spPr>
          <a:xfrm>
            <a:off x="563033" y="1256936"/>
            <a:ext cx="1106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What we do in school won’t be enough to make them ARE / secure readers. 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7CB44A8-54C1-41D3-8DE7-CE3A0C2F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D036F9-3C38-4BDD-9902-1D7FDE250E03}"/>
              </a:ext>
            </a:extLst>
          </p:cNvPr>
          <p:cNvSpPr txBox="1"/>
          <p:nvPr/>
        </p:nvSpPr>
        <p:spPr>
          <a:xfrm>
            <a:off x="961496" y="5993292"/>
            <a:ext cx="1106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What we do in school won’t be enough to make them good thinkers.</a:t>
            </a:r>
          </a:p>
        </p:txBody>
      </p:sp>
    </p:spTree>
    <p:extLst>
      <p:ext uri="{BB962C8B-B14F-4D97-AF65-F5344CB8AC3E}">
        <p14:creationId xmlns:p14="http://schemas.microsoft.com/office/powerpoint/2010/main" val="180966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reading matters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1" y="1574582"/>
            <a:ext cx="5254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Study after study has shown that those children who read for pleasure are the ones who are most likely to fulfil their ambitions.</a:t>
            </a:r>
          </a:p>
          <a:p>
            <a:pPr algn="r"/>
            <a:r>
              <a:rPr lang="en-GB" b="1" i="1" dirty="0" err="1"/>
              <a:t>Pearsons</a:t>
            </a:r>
            <a:r>
              <a:rPr lang="en-GB" b="1" i="1" dirty="0"/>
              <a:t> UK research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6685" y="941764"/>
            <a:ext cx="46274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Reading enjoyment has been reported as more important for children’s educational success than their family’s socio-economic status.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 OECD, 2002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8" y="3339981"/>
            <a:ext cx="3481672" cy="336544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763A8D8-FDB5-4C49-91CE-F3DBE28FC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92905" y="4542024"/>
            <a:ext cx="41590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From the age of 8, if you read for 20 minutes a day over a year - you will have read more than 2 million words in context.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 Cross River Research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61229" y="3058303"/>
            <a:ext cx="4627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Reading for pleasure is the single most important indicator of a child’s future success.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Book Trust, 2024</a:t>
            </a:r>
            <a:endParaRPr lang="en-GB" sz="16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6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29" y="1769451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We need to take the ‘emotion’ out of reading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17532" y="4360631"/>
            <a:ext cx="46274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Regular reading is the single most important indicator of a child’s future success.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Book Trust, 2024</a:t>
            </a:r>
            <a:endParaRPr lang="en-GB" sz="16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410" y="296072"/>
            <a:ext cx="5254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Study after study has shown that those children who read for pleasure are the ones who are most likely to fulfil their ambitions.</a:t>
            </a:r>
          </a:p>
          <a:p>
            <a:pPr algn="r"/>
            <a:r>
              <a:rPr lang="en-GB" b="1" i="1" dirty="0" err="1"/>
              <a:t>Pearsons</a:t>
            </a:r>
            <a:r>
              <a:rPr lang="en-GB" b="1" i="1" dirty="0"/>
              <a:t> UK research</a:t>
            </a:r>
          </a:p>
        </p:txBody>
      </p:sp>
    </p:spTree>
    <p:extLst>
      <p:ext uri="{BB962C8B-B14F-4D97-AF65-F5344CB8AC3E}">
        <p14:creationId xmlns:p14="http://schemas.microsoft.com/office/powerpoint/2010/main" val="389996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Getting children to read at home can be hard             				… but we CAN’T give up</a:t>
            </a:r>
            <a:br>
              <a:rPr lang="en-GB" dirty="0"/>
            </a:br>
            <a:r>
              <a:rPr lang="en-GB" dirty="0"/>
              <a:t>                     		  …it’s too important.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336" y="5242456"/>
            <a:ext cx="3296264" cy="980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i="1" dirty="0"/>
              <a:t>SORA – if they are struggling to read independently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39F34-E263-4FD7-B92F-FAA6B856F28D}"/>
              </a:ext>
            </a:extLst>
          </p:cNvPr>
          <p:cNvSpPr txBox="1"/>
          <p:nvPr/>
        </p:nvSpPr>
        <p:spPr>
          <a:xfrm>
            <a:off x="699559" y="2474069"/>
            <a:ext cx="3847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Don’t leave it until bed time </a:t>
            </a:r>
            <a:r>
              <a:rPr lang="en-GB" i="1" dirty="0"/>
              <a:t>– </a:t>
            </a:r>
            <a:r>
              <a:rPr lang="en-GB" sz="1400" i="1" dirty="0"/>
              <a:t>everyone’s too tired</a:t>
            </a:r>
            <a:endParaRPr lang="en-GB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83916-DE55-42CE-B803-3DB186E60096}"/>
              </a:ext>
            </a:extLst>
          </p:cNvPr>
          <p:cNvSpPr txBox="1"/>
          <p:nvPr/>
        </p:nvSpPr>
        <p:spPr>
          <a:xfrm>
            <a:off x="4857306" y="4509274"/>
            <a:ext cx="6100232" cy="872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b="1" i="1" dirty="0"/>
              <a:t>Family reading / time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b="1" i="1" dirty="0"/>
              <a:t>Shared reading – taking it in turns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A54E0-4F7E-456F-A02D-1AC580BD7C0E}"/>
              </a:ext>
            </a:extLst>
          </p:cNvPr>
          <p:cNvSpPr txBox="1"/>
          <p:nvPr/>
        </p:nvSpPr>
        <p:spPr>
          <a:xfrm>
            <a:off x="1250336" y="4304150"/>
            <a:ext cx="4413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A mix of their choice and your choice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8F07F-D2C3-45A5-8727-FDC03E1FAE99}"/>
              </a:ext>
            </a:extLst>
          </p:cNvPr>
          <p:cNvSpPr txBox="1"/>
          <p:nvPr/>
        </p:nvSpPr>
        <p:spPr>
          <a:xfrm>
            <a:off x="4975668" y="5987036"/>
            <a:ext cx="2972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Celebrate finishing books / calm reading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781C4-9BC2-4073-AAC6-89E6A931A7DC}"/>
              </a:ext>
            </a:extLst>
          </p:cNvPr>
          <p:cNvSpPr txBox="1"/>
          <p:nvPr/>
        </p:nvSpPr>
        <p:spPr>
          <a:xfrm>
            <a:off x="6005513" y="2514532"/>
            <a:ext cx="3748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Visit the library – get excited about books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4B9F8C-ABA1-442F-BFDE-E2926FD5E95D}"/>
              </a:ext>
            </a:extLst>
          </p:cNvPr>
          <p:cNvSpPr txBox="1"/>
          <p:nvPr/>
        </p:nvSpPr>
        <p:spPr>
          <a:xfrm>
            <a:off x="654581" y="3015200"/>
            <a:ext cx="3847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Straight after dinner / first thing in the morning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1C9FD-9584-4D01-8A16-F611E906572B}"/>
              </a:ext>
            </a:extLst>
          </p:cNvPr>
          <p:cNvSpPr txBox="1"/>
          <p:nvPr/>
        </p:nvSpPr>
        <p:spPr>
          <a:xfrm>
            <a:off x="211666" y="93133"/>
            <a:ext cx="677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Y2  KS2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6B9510-1716-493C-8BB2-198419FC25EB}"/>
              </a:ext>
            </a:extLst>
          </p:cNvPr>
          <p:cNvSpPr/>
          <p:nvPr/>
        </p:nvSpPr>
        <p:spPr>
          <a:xfrm>
            <a:off x="654581" y="2353733"/>
            <a:ext cx="3892019" cy="143086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C1435F-7F59-4AD4-9904-FF86A7F83408}"/>
              </a:ext>
            </a:extLst>
          </p:cNvPr>
          <p:cNvSpPr/>
          <p:nvPr/>
        </p:nvSpPr>
        <p:spPr>
          <a:xfrm>
            <a:off x="1228643" y="4179400"/>
            <a:ext cx="4413250" cy="65080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0E884D-2238-41A0-9F52-B4D8016E3CFD}"/>
              </a:ext>
            </a:extLst>
          </p:cNvPr>
          <p:cNvSpPr/>
          <p:nvPr/>
        </p:nvSpPr>
        <p:spPr>
          <a:xfrm>
            <a:off x="5952598" y="4509274"/>
            <a:ext cx="3892019" cy="928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14159F-45E0-487A-87C1-6E62D6110069}"/>
              </a:ext>
            </a:extLst>
          </p:cNvPr>
          <p:cNvSpPr/>
          <p:nvPr/>
        </p:nvSpPr>
        <p:spPr>
          <a:xfrm>
            <a:off x="6051022" y="2406328"/>
            <a:ext cx="3657600" cy="87248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841E89E-B0DA-45E6-ACB7-EE53DD3C5A9C}"/>
              </a:ext>
            </a:extLst>
          </p:cNvPr>
          <p:cNvSpPr/>
          <p:nvPr/>
        </p:nvSpPr>
        <p:spPr>
          <a:xfrm>
            <a:off x="4857306" y="5885709"/>
            <a:ext cx="3143427" cy="79427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C7D42F-10C1-4969-A04D-ECED6F04FB51}"/>
              </a:ext>
            </a:extLst>
          </p:cNvPr>
          <p:cNvSpPr/>
          <p:nvPr/>
        </p:nvSpPr>
        <p:spPr>
          <a:xfrm>
            <a:off x="1228643" y="5135471"/>
            <a:ext cx="3339651" cy="79096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1D2E1-C05E-4771-A8D3-CD785E5E1809}"/>
              </a:ext>
            </a:extLst>
          </p:cNvPr>
          <p:cNvSpPr txBox="1"/>
          <p:nvPr/>
        </p:nvSpPr>
        <p:spPr>
          <a:xfrm>
            <a:off x="6429019" y="3583001"/>
            <a:ext cx="3842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Once they’re reading – vary the style and author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297408-C9BF-4543-83CC-AA44CE206505}"/>
              </a:ext>
            </a:extLst>
          </p:cNvPr>
          <p:cNvSpPr/>
          <p:nvPr/>
        </p:nvSpPr>
        <p:spPr>
          <a:xfrm>
            <a:off x="6481762" y="3457801"/>
            <a:ext cx="3657600" cy="87248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69C27867-098B-4427-954E-EE4CB9C64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65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999" y="474477"/>
            <a:ext cx="8596668" cy="736600"/>
          </a:xfrm>
        </p:spPr>
        <p:txBody>
          <a:bodyPr>
            <a:normAutofit fontScale="90000"/>
          </a:bodyPr>
          <a:lstStyle/>
          <a:p>
            <a:r>
              <a:rPr lang="en-GB" dirty="0"/>
              <a:t>Top tips – reading development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33" y="1211077"/>
            <a:ext cx="10786533" cy="527473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*Use their phonics / knowledge - Sounding out (avoid just telling them)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*Rereading sentences – fluency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*Use the punctuation – full sentences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*Use the commas – make the meaning clearer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*Adult reads – child repeats   &gt; Good Model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*Reread paragraphs and pages several times - automaticity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*Can they self-correct? </a:t>
            </a:r>
            <a:r>
              <a:rPr lang="en-GB" sz="2000" i="1" dirty="0"/>
              <a:t>Do they keep going? They need to spot when they have made a mistake and reread for clarity.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5D1DD-2F6E-4C4A-B2EF-372E80FDEFCA}"/>
              </a:ext>
            </a:extLst>
          </p:cNvPr>
          <p:cNvSpPr txBox="1"/>
          <p:nvPr/>
        </p:nvSpPr>
        <p:spPr>
          <a:xfrm>
            <a:off x="211666" y="93133"/>
            <a:ext cx="677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KS2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F565A-20EC-4852-A815-89F313F0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42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we be reading?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ADC66D-E702-4689-9D9A-7C5A1B05D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DC110-9D7D-4CFC-9CB3-3A6AE191D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488" y="2336137"/>
            <a:ext cx="1781424" cy="191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DC59C-3F59-49FE-A445-098A862A2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2" y="1292450"/>
            <a:ext cx="8270633" cy="556555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03BBDB0-5A12-4091-9A72-4F4E2C67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707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we be reading?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ADC66D-E702-4689-9D9A-7C5A1B05D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DC110-9D7D-4CFC-9CB3-3A6AE191D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587" y="1203193"/>
            <a:ext cx="1781424" cy="191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DC59C-3F59-49FE-A445-098A862A2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68" y="1270000"/>
            <a:ext cx="4834659" cy="3253383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03BBDB0-5A12-4091-9A72-4F4E2C67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01564D-B472-45E3-8358-10ECD41EA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543" y="3272894"/>
            <a:ext cx="5365123" cy="3585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D8E8B-50D0-4351-B84A-4BA7207C2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772" y="5269729"/>
            <a:ext cx="1333686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70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265" y="134641"/>
            <a:ext cx="8357369" cy="1646302"/>
          </a:xfrm>
        </p:spPr>
        <p:txBody>
          <a:bodyPr/>
          <a:lstStyle/>
          <a:p>
            <a:pPr algn="ctr"/>
            <a:r>
              <a:rPr lang="en-GB" b="1" dirty="0"/>
              <a:t>Reading Outcome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479" y="2704657"/>
            <a:ext cx="10818796" cy="1096899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/>
              <a:t>We really hope this helps to get regular, happy reading at home.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530" y="4488873"/>
            <a:ext cx="2354694" cy="2226685"/>
          </a:xfrm>
          <a:prstGeom prst="rect">
            <a:avLst/>
          </a:prstGeom>
        </p:spPr>
      </p:pic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9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84" y="2295924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How do you feel about reading?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7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84" y="2295924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What is reading like in your house?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6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Reading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8914"/>
            <a:ext cx="933488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Encouraging children to read 5 times a week at home.</a:t>
            </a:r>
          </a:p>
          <a:p>
            <a:pPr marL="0" indent="0">
              <a:buNone/>
            </a:pPr>
            <a:r>
              <a:rPr lang="en-GB" sz="2400" dirty="0"/>
              <a:t>Winning classes – announced with lots of excitement in a Friday assembly &amp; earn a mufti day.</a:t>
            </a:r>
          </a:p>
          <a:p>
            <a:pPr marL="0" indent="0">
              <a:buNone/>
            </a:pPr>
            <a:r>
              <a:rPr lang="en-GB" sz="2400" dirty="0"/>
              <a:t>*Trying to encourage children to go home and want to read / earn the reward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3" y="3711576"/>
            <a:ext cx="214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KS2 Spring Term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90" y="3750649"/>
            <a:ext cx="5593691" cy="297474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11CAC8D-F609-46A8-82C0-0556D737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16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School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937492" y="1718601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Shared 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960" y="3879764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Personal reading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6073" y="5357091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Reading for Pleasure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5668" y="1668790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Paired reading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3930" y="3937054"/>
            <a:ext cx="3749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Small group reading and 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01164" y="609600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1:1 with an adult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42692" y="2711340"/>
            <a:ext cx="459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Class books / Story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6073" y="3094934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Library time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4145" y="5682098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Focused skill development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42692" y="5030443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Phonics and decoding </a:t>
            </a: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0E640775-D7AD-4E07-AC96-2E9EFF7C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59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School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937492" y="1718601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Shared 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960" y="3879764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Personal reading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6073" y="5357091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Reading for Pleasure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5668" y="1668790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Paired reading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3930" y="3937054"/>
            <a:ext cx="3749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Small group reading and 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01164" y="609600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1:1 with an adult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42692" y="2711340"/>
            <a:ext cx="459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Class books / Story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6073" y="3094934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Library time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4145" y="5682098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Focused skill development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42692" y="5030443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Phonics and decoding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4CCDE2-FEF8-4DE8-AB3D-E02005C34EEF}"/>
              </a:ext>
            </a:extLst>
          </p:cNvPr>
          <p:cNvSpPr/>
          <p:nvPr/>
        </p:nvSpPr>
        <p:spPr>
          <a:xfrm>
            <a:off x="4578158" y="4808036"/>
            <a:ext cx="2344497" cy="134126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6DA273-B26F-4EDF-8EF2-92AE36F821F7}"/>
              </a:ext>
            </a:extLst>
          </p:cNvPr>
          <p:cNvSpPr/>
          <p:nvPr/>
        </p:nvSpPr>
        <p:spPr>
          <a:xfrm>
            <a:off x="6886825" y="5516734"/>
            <a:ext cx="2574712" cy="13412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46CF65C9-8C2C-440A-953E-44923BF0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06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30" y="1787925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Reading is more important than just ‘learning to read’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78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reading help children?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909" y="1768763"/>
            <a:ext cx="77585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2400" dirty="0"/>
              <a:t>Their vocabulary is larger and more extensive.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perform better academically.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imagination can run wild.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creativity skills develop.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develop empathy.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gain a deeper understanding of their world.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concentration levels improve.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 parent and child bond improves.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cognitive development is supported.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social skills and interaction improve.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 algn="r"/>
            <a:r>
              <a:rPr lang="en-GB" b="1" i="1" dirty="0"/>
              <a:t>National Book Trust research conclusions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C9C921-E83A-4AAE-9FF8-26EF3555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88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reading help children?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909" y="1768763"/>
            <a:ext cx="87468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2400" dirty="0"/>
              <a:t>Their vocabulary is larger and more extensive.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perform better academically.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imagination can run wild.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creativity skills develop.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They develop empathy.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They gain a deeper understanding of their world</a:t>
            </a:r>
            <a:r>
              <a:rPr lang="en-GB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Their concentration levels improve.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 parent and child bond improves.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thinking skills are developed.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Their social skills and interaction improve.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 algn="r"/>
            <a:r>
              <a:rPr lang="en-GB" b="1" i="1" dirty="0"/>
              <a:t>National Book Trust research conclusions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C9C921-E83A-4AAE-9FF8-26EF3555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909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</TotalTime>
  <Words>742</Words>
  <Application>Microsoft Office PowerPoint</Application>
  <PresentationFormat>Widescreen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Reading Outcome Event</vt:lpstr>
      <vt:lpstr>PowerPoint Presentation</vt:lpstr>
      <vt:lpstr>PowerPoint Presentation</vt:lpstr>
      <vt:lpstr>Reading Race</vt:lpstr>
      <vt:lpstr>Reading at School</vt:lpstr>
      <vt:lpstr>Reading at School</vt:lpstr>
      <vt:lpstr>PowerPoint Presentation</vt:lpstr>
      <vt:lpstr>How does reading help children?</vt:lpstr>
      <vt:lpstr>How does reading help children?</vt:lpstr>
      <vt:lpstr>Reading at School</vt:lpstr>
      <vt:lpstr>Why reading matters</vt:lpstr>
      <vt:lpstr>PowerPoint Presentation</vt:lpstr>
      <vt:lpstr>Getting children to read at home can be hard                 … but we CAN’T give up                          …it’s too important.</vt:lpstr>
      <vt:lpstr>Top tips – reading development </vt:lpstr>
      <vt:lpstr>What should we be reading?</vt:lpstr>
      <vt:lpstr>What should we be reading?</vt:lpstr>
      <vt:lpstr>Reading Outcome Event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Sian Hanson</dc:creator>
  <cp:lastModifiedBy>S Hanson</cp:lastModifiedBy>
  <cp:revision>43</cp:revision>
  <dcterms:created xsi:type="dcterms:W3CDTF">2024-03-25T19:31:51Z</dcterms:created>
  <dcterms:modified xsi:type="dcterms:W3CDTF">2024-04-29T13:04:13Z</dcterms:modified>
</cp:coreProperties>
</file>